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8" r:id="rId3"/>
  </p:sldIdLst>
  <p:sldSz cx="6858000" cy="9906000" type="A4"/>
  <p:notesSz cx="7099300"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Arial" charset="0"/>
        <a:ea typeface="ＭＳ Ｐゴシック" pitchFamily="50" charset="-128"/>
        <a:cs typeface="+mn-cs"/>
      </a:defRPr>
    </a:lvl5pPr>
    <a:lvl6pPr marL="2286000" algn="l" defTabSz="914400" rtl="0" eaLnBrk="1" latinLnBrk="0" hangingPunct="1">
      <a:defRPr kumimoji="1" sz="2400" kern="1200">
        <a:solidFill>
          <a:schemeClr val="tx1"/>
        </a:solidFill>
        <a:latin typeface="Arial" charset="0"/>
        <a:ea typeface="ＭＳ Ｐゴシック" pitchFamily="50" charset="-128"/>
        <a:cs typeface="+mn-cs"/>
      </a:defRPr>
    </a:lvl6pPr>
    <a:lvl7pPr marL="2743200" algn="l" defTabSz="914400" rtl="0" eaLnBrk="1" latinLnBrk="0" hangingPunct="1">
      <a:defRPr kumimoji="1" sz="2400" kern="1200">
        <a:solidFill>
          <a:schemeClr val="tx1"/>
        </a:solidFill>
        <a:latin typeface="Arial" charset="0"/>
        <a:ea typeface="ＭＳ Ｐゴシック" pitchFamily="50" charset="-128"/>
        <a:cs typeface="+mn-cs"/>
      </a:defRPr>
    </a:lvl7pPr>
    <a:lvl8pPr marL="3200400" algn="l" defTabSz="914400" rtl="0" eaLnBrk="1" latinLnBrk="0" hangingPunct="1">
      <a:defRPr kumimoji="1" sz="2400" kern="1200">
        <a:solidFill>
          <a:schemeClr val="tx1"/>
        </a:solidFill>
        <a:latin typeface="Arial" charset="0"/>
        <a:ea typeface="ＭＳ Ｐゴシック" pitchFamily="50" charset="-128"/>
        <a:cs typeface="+mn-cs"/>
      </a:defRPr>
    </a:lvl8pPr>
    <a:lvl9pPr marL="3657600" algn="l" defTabSz="914400" rtl="0" eaLnBrk="1" latinLnBrk="0" hangingPunct="1">
      <a:defRPr kumimoji="1" sz="2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201">
          <p15:clr>
            <a:srgbClr val="A4A3A4"/>
          </p15:clr>
        </p15:guide>
        <p15:guide id="2" pos="2214">
          <p15:clr>
            <a:srgbClr val="A4A3A4"/>
          </p15:clr>
        </p15:guide>
        <p15:guide id="3" orient="horz" pos="3224">
          <p15:clr>
            <a:srgbClr val="A4A3A4"/>
          </p15:clr>
        </p15:guide>
        <p15:guide id="4" pos="22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E200"/>
    <a:srgbClr val="3ADE00"/>
    <a:srgbClr val="00CCFF"/>
    <a:srgbClr val="FF0066"/>
    <a:srgbClr val="FF00FF"/>
    <a:srgbClr val="61FF29"/>
    <a:srgbClr val="B9F2FF"/>
    <a:srgbClr val="D5F7FF"/>
    <a:srgbClr val="0A1FBE"/>
    <a:srgbClr val="E0FF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8962" autoAdjust="0"/>
  </p:normalViewPr>
  <p:slideViewPr>
    <p:cSldViewPr>
      <p:cViewPr varScale="1">
        <p:scale>
          <a:sx n="60" d="100"/>
          <a:sy n="60" d="100"/>
        </p:scale>
        <p:origin x="2530" y="5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5" d="100"/>
          <a:sy n="75" d="100"/>
        </p:scale>
        <p:origin x="-3966" y="-102"/>
      </p:cViewPr>
      <p:guideLst>
        <p:guide orient="horz" pos="3201"/>
        <p:guide pos="2214"/>
        <p:guide orient="horz" pos="3224"/>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5990" cy="511571"/>
          </a:xfrm>
          <a:prstGeom prst="rect">
            <a:avLst/>
          </a:prstGeom>
        </p:spPr>
        <p:txBody>
          <a:bodyPr vert="horz" lIns="92181" tIns="46090" rIns="92181" bIns="4609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708" y="0"/>
            <a:ext cx="3075989" cy="511571"/>
          </a:xfrm>
          <a:prstGeom prst="rect">
            <a:avLst/>
          </a:prstGeom>
        </p:spPr>
        <p:txBody>
          <a:bodyPr vert="horz" lIns="92181" tIns="46090" rIns="92181" bIns="46090" rtlCol="0"/>
          <a:lstStyle>
            <a:lvl1pPr algn="r">
              <a:defRPr sz="1200"/>
            </a:lvl1pPr>
          </a:lstStyle>
          <a:p>
            <a:fld id="{FF11AA9F-2ABA-4320-AF78-C6302D9A1268}" type="datetimeFigureOut">
              <a:rPr kumimoji="1" lang="ja-JP" altLang="en-US" smtClean="0"/>
              <a:t>2023/6/22</a:t>
            </a:fld>
            <a:endParaRPr kumimoji="1" lang="ja-JP" altLang="en-US"/>
          </a:p>
        </p:txBody>
      </p:sp>
      <p:sp>
        <p:nvSpPr>
          <p:cNvPr id="4" name="フッター プレースホルダー 3"/>
          <p:cNvSpPr>
            <a:spLocks noGrp="1"/>
          </p:cNvSpPr>
          <p:nvPr>
            <p:ph type="ftr" sz="quarter" idx="2"/>
          </p:nvPr>
        </p:nvSpPr>
        <p:spPr>
          <a:xfrm>
            <a:off x="0" y="9721444"/>
            <a:ext cx="3075990" cy="511571"/>
          </a:xfrm>
          <a:prstGeom prst="rect">
            <a:avLst/>
          </a:prstGeom>
        </p:spPr>
        <p:txBody>
          <a:bodyPr vert="horz" lIns="92181" tIns="46090" rIns="92181" bIns="4609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708" y="9721444"/>
            <a:ext cx="3075989" cy="511571"/>
          </a:xfrm>
          <a:prstGeom prst="rect">
            <a:avLst/>
          </a:prstGeom>
        </p:spPr>
        <p:txBody>
          <a:bodyPr vert="horz" lIns="92181" tIns="46090" rIns="92181" bIns="46090" rtlCol="0" anchor="b"/>
          <a:lstStyle>
            <a:lvl1pPr algn="r">
              <a:defRPr sz="1200"/>
            </a:lvl1pPr>
          </a:lstStyle>
          <a:p>
            <a:fld id="{F28CF8CA-76DB-4321-B541-4E98DDDFD6F9}" type="slidenum">
              <a:rPr kumimoji="1" lang="ja-JP" altLang="en-US" smtClean="0"/>
              <a:t>‹#›</a:t>
            </a:fld>
            <a:endParaRPr kumimoji="1" lang="ja-JP" altLang="en-US"/>
          </a:p>
        </p:txBody>
      </p:sp>
    </p:spTree>
    <p:extLst>
      <p:ext uri="{BB962C8B-B14F-4D97-AF65-F5344CB8AC3E}">
        <p14:creationId xmlns:p14="http://schemas.microsoft.com/office/powerpoint/2010/main" val="277674046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5990" cy="511571"/>
          </a:xfrm>
          <a:prstGeom prst="rect">
            <a:avLst/>
          </a:prstGeom>
        </p:spPr>
        <p:txBody>
          <a:bodyPr vert="horz" lIns="92172" tIns="46086" rIns="92172" bIns="4608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708" y="0"/>
            <a:ext cx="3075989" cy="511571"/>
          </a:xfrm>
          <a:prstGeom prst="rect">
            <a:avLst/>
          </a:prstGeom>
        </p:spPr>
        <p:txBody>
          <a:bodyPr vert="horz" lIns="92172" tIns="46086" rIns="92172" bIns="46086" rtlCol="0"/>
          <a:lstStyle>
            <a:lvl1pPr algn="r">
              <a:defRPr sz="1200"/>
            </a:lvl1pPr>
          </a:lstStyle>
          <a:p>
            <a:fld id="{3DDABCBF-FD17-48F6-87CE-E7456F0BA4B7}" type="datetimeFigureOut">
              <a:rPr kumimoji="1" lang="ja-JP" altLang="en-US" smtClean="0"/>
              <a:t>2023/6/22</a:t>
            </a:fld>
            <a:endParaRPr kumimoji="1" lang="ja-JP" altLang="en-US"/>
          </a:p>
        </p:txBody>
      </p:sp>
      <p:sp>
        <p:nvSpPr>
          <p:cNvPr id="4" name="スライド イメージ プレースホルダー 3"/>
          <p:cNvSpPr>
            <a:spLocks noGrp="1" noRot="1" noChangeAspect="1"/>
          </p:cNvSpPr>
          <p:nvPr>
            <p:ph type="sldImg" idx="2"/>
          </p:nvPr>
        </p:nvSpPr>
        <p:spPr>
          <a:xfrm>
            <a:off x="2220913" y="766763"/>
            <a:ext cx="2657475" cy="3838575"/>
          </a:xfrm>
          <a:prstGeom prst="rect">
            <a:avLst/>
          </a:prstGeom>
          <a:noFill/>
          <a:ln w="12700">
            <a:solidFill>
              <a:prstClr val="black"/>
            </a:solidFill>
          </a:ln>
        </p:spPr>
        <p:txBody>
          <a:bodyPr vert="horz" lIns="92172" tIns="46086" rIns="92172" bIns="46086" rtlCol="0" anchor="ctr"/>
          <a:lstStyle/>
          <a:p>
            <a:endParaRPr lang="ja-JP" altLang="en-US"/>
          </a:p>
        </p:txBody>
      </p:sp>
      <p:sp>
        <p:nvSpPr>
          <p:cNvPr id="5" name="ノート プレースホルダー 4"/>
          <p:cNvSpPr>
            <a:spLocks noGrp="1"/>
          </p:cNvSpPr>
          <p:nvPr>
            <p:ph type="body" sz="quarter" idx="3"/>
          </p:nvPr>
        </p:nvSpPr>
        <p:spPr>
          <a:xfrm>
            <a:off x="710091" y="4861523"/>
            <a:ext cx="5679119" cy="4605735"/>
          </a:xfrm>
          <a:prstGeom prst="rect">
            <a:avLst/>
          </a:prstGeom>
        </p:spPr>
        <p:txBody>
          <a:bodyPr vert="horz" lIns="92172" tIns="46086" rIns="92172" bIns="4608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444"/>
            <a:ext cx="3075990" cy="511571"/>
          </a:xfrm>
          <a:prstGeom prst="rect">
            <a:avLst/>
          </a:prstGeom>
        </p:spPr>
        <p:txBody>
          <a:bodyPr vert="horz" lIns="92172" tIns="46086" rIns="92172" bIns="4608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708" y="9721444"/>
            <a:ext cx="3075989" cy="511571"/>
          </a:xfrm>
          <a:prstGeom prst="rect">
            <a:avLst/>
          </a:prstGeom>
        </p:spPr>
        <p:txBody>
          <a:bodyPr vert="horz" lIns="92172" tIns="46086" rIns="92172" bIns="46086" rtlCol="0" anchor="b"/>
          <a:lstStyle>
            <a:lvl1pPr algn="r">
              <a:defRPr sz="1200"/>
            </a:lvl1pPr>
          </a:lstStyle>
          <a:p>
            <a:fld id="{28EA0806-14A4-4437-8766-FE3D484FDF37}" type="slidenum">
              <a:rPr kumimoji="1" lang="ja-JP" altLang="en-US" smtClean="0"/>
              <a:t>‹#›</a:t>
            </a:fld>
            <a:endParaRPr kumimoji="1" lang="ja-JP" altLang="en-US"/>
          </a:p>
        </p:txBody>
      </p:sp>
    </p:spTree>
    <p:extLst>
      <p:ext uri="{BB962C8B-B14F-4D97-AF65-F5344CB8AC3E}">
        <p14:creationId xmlns:p14="http://schemas.microsoft.com/office/powerpoint/2010/main" val="318624239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987229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F2425D54-3192-485B-B903-D8D0292C0FE8}" type="slidenum">
              <a:rPr lang="en-US" altLang="ja-JP" smtClean="0"/>
              <a:pPr/>
              <a:t>‹#›</a:t>
            </a:fld>
            <a:endParaRPr lang="en-US" altLang="ja-JP"/>
          </a:p>
        </p:txBody>
      </p:sp>
    </p:spTree>
    <p:extLst>
      <p:ext uri="{BB962C8B-B14F-4D97-AF65-F5344CB8AC3E}">
        <p14:creationId xmlns:p14="http://schemas.microsoft.com/office/powerpoint/2010/main" val="227574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CD67CB30-8E31-42E6-A76D-645EEB89C543}" type="slidenum">
              <a:rPr lang="en-US" altLang="ja-JP" smtClean="0"/>
              <a:pPr/>
              <a:t>‹#›</a:t>
            </a:fld>
            <a:endParaRPr lang="en-US" altLang="ja-JP"/>
          </a:p>
        </p:txBody>
      </p:sp>
    </p:spTree>
    <p:extLst>
      <p:ext uri="{BB962C8B-B14F-4D97-AF65-F5344CB8AC3E}">
        <p14:creationId xmlns:p14="http://schemas.microsoft.com/office/powerpoint/2010/main" val="1231979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CA405ADF-8F5E-4E9E-8011-3CA4B0B3E6D3}" type="slidenum">
              <a:rPr lang="en-US" altLang="ja-JP" smtClean="0"/>
              <a:pPr/>
              <a:t>‹#›</a:t>
            </a:fld>
            <a:endParaRPr lang="en-US" altLang="ja-JP"/>
          </a:p>
        </p:txBody>
      </p:sp>
    </p:spTree>
    <p:extLst>
      <p:ext uri="{BB962C8B-B14F-4D97-AF65-F5344CB8AC3E}">
        <p14:creationId xmlns:p14="http://schemas.microsoft.com/office/powerpoint/2010/main" val="571720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527626CF-3F23-4825-8B0D-E3050B25866F}" type="slidenum">
              <a:rPr lang="en-US" altLang="ja-JP" smtClean="0"/>
              <a:pPr/>
              <a:t>‹#›</a:t>
            </a:fld>
            <a:endParaRPr lang="en-US" altLang="ja-JP"/>
          </a:p>
        </p:txBody>
      </p:sp>
    </p:spTree>
    <p:extLst>
      <p:ext uri="{BB962C8B-B14F-4D97-AF65-F5344CB8AC3E}">
        <p14:creationId xmlns:p14="http://schemas.microsoft.com/office/powerpoint/2010/main" val="230395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en-US" altLang="ja-JP"/>
          </a:p>
        </p:txBody>
      </p:sp>
      <p:sp>
        <p:nvSpPr>
          <p:cNvPr id="5" name="フッター プレースホルダー 4"/>
          <p:cNvSpPr>
            <a:spLocks noGrp="1"/>
          </p:cNvSpPr>
          <p:nvPr>
            <p:ph type="ftr" sz="quarter" idx="11"/>
          </p:nvPr>
        </p:nvSpPr>
        <p:spPr/>
        <p:txBody>
          <a:bodyPr/>
          <a:lstStyle/>
          <a:p>
            <a:endParaRPr lang="en-US" altLang="ja-JP"/>
          </a:p>
        </p:txBody>
      </p:sp>
      <p:sp>
        <p:nvSpPr>
          <p:cNvPr id="6" name="スライド番号プレースホルダー 5"/>
          <p:cNvSpPr>
            <a:spLocks noGrp="1"/>
          </p:cNvSpPr>
          <p:nvPr>
            <p:ph type="sldNum" sz="quarter" idx="12"/>
          </p:nvPr>
        </p:nvSpPr>
        <p:spPr/>
        <p:txBody>
          <a:bodyPr/>
          <a:lstStyle/>
          <a:p>
            <a:fld id="{E877359E-8C1F-42E8-B493-539C6C4994FD}" type="slidenum">
              <a:rPr lang="en-US" altLang="ja-JP" smtClean="0"/>
              <a:pPr/>
              <a:t>‹#›</a:t>
            </a:fld>
            <a:endParaRPr lang="en-US" altLang="ja-JP"/>
          </a:p>
        </p:txBody>
      </p:sp>
    </p:spTree>
    <p:extLst>
      <p:ext uri="{BB962C8B-B14F-4D97-AF65-F5344CB8AC3E}">
        <p14:creationId xmlns:p14="http://schemas.microsoft.com/office/powerpoint/2010/main" val="1389020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848D7387-2DA2-42A4-B6AB-408BB266ACDF}" type="slidenum">
              <a:rPr lang="en-US" altLang="ja-JP" smtClean="0"/>
              <a:pPr/>
              <a:t>‹#›</a:t>
            </a:fld>
            <a:endParaRPr lang="en-US" altLang="ja-JP"/>
          </a:p>
        </p:txBody>
      </p:sp>
    </p:spTree>
    <p:extLst>
      <p:ext uri="{BB962C8B-B14F-4D97-AF65-F5344CB8AC3E}">
        <p14:creationId xmlns:p14="http://schemas.microsoft.com/office/powerpoint/2010/main" val="38775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en-US" altLang="ja-JP"/>
          </a:p>
        </p:txBody>
      </p:sp>
      <p:sp>
        <p:nvSpPr>
          <p:cNvPr id="8" name="フッター プレースホルダー 7"/>
          <p:cNvSpPr>
            <a:spLocks noGrp="1"/>
          </p:cNvSpPr>
          <p:nvPr>
            <p:ph type="ftr" sz="quarter" idx="11"/>
          </p:nvPr>
        </p:nvSpPr>
        <p:spPr/>
        <p:txBody>
          <a:bodyPr/>
          <a:lstStyle/>
          <a:p>
            <a:endParaRPr lang="en-US" altLang="ja-JP"/>
          </a:p>
        </p:txBody>
      </p:sp>
      <p:sp>
        <p:nvSpPr>
          <p:cNvPr id="9" name="スライド番号プレースホルダー 8"/>
          <p:cNvSpPr>
            <a:spLocks noGrp="1"/>
          </p:cNvSpPr>
          <p:nvPr>
            <p:ph type="sldNum" sz="quarter" idx="12"/>
          </p:nvPr>
        </p:nvSpPr>
        <p:spPr/>
        <p:txBody>
          <a:bodyPr/>
          <a:lstStyle/>
          <a:p>
            <a:fld id="{CD58CD5F-98B9-43D8-A0E7-0FC9AC087FDE}" type="slidenum">
              <a:rPr lang="en-US" altLang="ja-JP" smtClean="0"/>
              <a:pPr/>
              <a:t>‹#›</a:t>
            </a:fld>
            <a:endParaRPr lang="en-US" altLang="ja-JP"/>
          </a:p>
        </p:txBody>
      </p:sp>
    </p:spTree>
    <p:extLst>
      <p:ext uri="{BB962C8B-B14F-4D97-AF65-F5344CB8AC3E}">
        <p14:creationId xmlns:p14="http://schemas.microsoft.com/office/powerpoint/2010/main" val="137831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en-US" altLang="ja-JP"/>
          </a:p>
        </p:txBody>
      </p:sp>
      <p:sp>
        <p:nvSpPr>
          <p:cNvPr id="4" name="フッター プレースホルダー 3"/>
          <p:cNvSpPr>
            <a:spLocks noGrp="1"/>
          </p:cNvSpPr>
          <p:nvPr>
            <p:ph type="ftr" sz="quarter" idx="11"/>
          </p:nvPr>
        </p:nvSpPr>
        <p:spPr/>
        <p:txBody>
          <a:bodyPr/>
          <a:lstStyle/>
          <a:p>
            <a:endParaRPr lang="en-US" altLang="ja-JP"/>
          </a:p>
        </p:txBody>
      </p:sp>
      <p:sp>
        <p:nvSpPr>
          <p:cNvPr id="5" name="スライド番号プレースホルダー 4"/>
          <p:cNvSpPr>
            <a:spLocks noGrp="1"/>
          </p:cNvSpPr>
          <p:nvPr>
            <p:ph type="sldNum" sz="quarter" idx="12"/>
          </p:nvPr>
        </p:nvSpPr>
        <p:spPr/>
        <p:txBody>
          <a:bodyPr/>
          <a:lstStyle/>
          <a:p>
            <a:fld id="{D84D75BB-EE26-4A17-ACA4-93E8A8ED61DD}" type="slidenum">
              <a:rPr lang="en-US" altLang="ja-JP" smtClean="0"/>
              <a:pPr/>
              <a:t>‹#›</a:t>
            </a:fld>
            <a:endParaRPr lang="en-US" altLang="ja-JP"/>
          </a:p>
        </p:txBody>
      </p:sp>
    </p:spTree>
    <p:extLst>
      <p:ext uri="{BB962C8B-B14F-4D97-AF65-F5344CB8AC3E}">
        <p14:creationId xmlns:p14="http://schemas.microsoft.com/office/powerpoint/2010/main" val="10240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en-US" altLang="ja-JP"/>
          </a:p>
        </p:txBody>
      </p:sp>
      <p:sp>
        <p:nvSpPr>
          <p:cNvPr id="3" name="フッター プレースホルダー 2"/>
          <p:cNvSpPr>
            <a:spLocks noGrp="1"/>
          </p:cNvSpPr>
          <p:nvPr>
            <p:ph type="ftr" sz="quarter" idx="11"/>
          </p:nvPr>
        </p:nvSpPr>
        <p:spPr/>
        <p:txBody>
          <a:bodyPr/>
          <a:lstStyle/>
          <a:p>
            <a:endParaRPr lang="en-US" altLang="ja-JP"/>
          </a:p>
        </p:txBody>
      </p:sp>
      <p:sp>
        <p:nvSpPr>
          <p:cNvPr id="4" name="スライド番号プレースホルダー 3"/>
          <p:cNvSpPr>
            <a:spLocks noGrp="1"/>
          </p:cNvSpPr>
          <p:nvPr>
            <p:ph type="sldNum" sz="quarter" idx="12"/>
          </p:nvPr>
        </p:nvSpPr>
        <p:spPr/>
        <p:txBody>
          <a:bodyPr/>
          <a:lstStyle/>
          <a:p>
            <a:fld id="{6EBB8D1D-91E6-4349-ACEA-7FF3E14D41F5}" type="slidenum">
              <a:rPr lang="en-US" altLang="ja-JP" smtClean="0"/>
              <a:pPr/>
              <a:t>‹#›</a:t>
            </a:fld>
            <a:endParaRPr lang="en-US" altLang="ja-JP"/>
          </a:p>
        </p:txBody>
      </p:sp>
    </p:spTree>
    <p:extLst>
      <p:ext uri="{BB962C8B-B14F-4D97-AF65-F5344CB8AC3E}">
        <p14:creationId xmlns:p14="http://schemas.microsoft.com/office/powerpoint/2010/main" val="307405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6617F5D1-348B-49FC-ABB0-7C1A7ACBF0CE}" type="slidenum">
              <a:rPr lang="en-US" altLang="ja-JP" smtClean="0"/>
              <a:pPr/>
              <a:t>‹#›</a:t>
            </a:fld>
            <a:endParaRPr lang="en-US" altLang="ja-JP"/>
          </a:p>
        </p:txBody>
      </p:sp>
    </p:spTree>
    <p:extLst>
      <p:ext uri="{BB962C8B-B14F-4D97-AF65-F5344CB8AC3E}">
        <p14:creationId xmlns:p14="http://schemas.microsoft.com/office/powerpoint/2010/main" val="2567362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en-US" altLang="ja-JP"/>
          </a:p>
        </p:txBody>
      </p:sp>
      <p:sp>
        <p:nvSpPr>
          <p:cNvPr id="6" name="フッター プレースホルダー 5"/>
          <p:cNvSpPr>
            <a:spLocks noGrp="1"/>
          </p:cNvSpPr>
          <p:nvPr>
            <p:ph type="ftr" sz="quarter" idx="11"/>
          </p:nvPr>
        </p:nvSpPr>
        <p:spPr/>
        <p:txBody>
          <a:bodyPr/>
          <a:lstStyle/>
          <a:p>
            <a:endParaRPr lang="en-US" altLang="ja-JP"/>
          </a:p>
        </p:txBody>
      </p:sp>
      <p:sp>
        <p:nvSpPr>
          <p:cNvPr id="7" name="スライド番号プレースホルダー 6"/>
          <p:cNvSpPr>
            <a:spLocks noGrp="1"/>
          </p:cNvSpPr>
          <p:nvPr>
            <p:ph type="sldNum" sz="quarter" idx="12"/>
          </p:nvPr>
        </p:nvSpPr>
        <p:spPr/>
        <p:txBody>
          <a:bodyPr/>
          <a:lstStyle/>
          <a:p>
            <a:fld id="{A504E6D1-D95E-4667-BD23-1FF27594F7E5}" type="slidenum">
              <a:rPr lang="en-US" altLang="ja-JP" smtClean="0"/>
              <a:pPr/>
              <a:t>‹#›</a:t>
            </a:fld>
            <a:endParaRPr lang="en-US" altLang="ja-JP"/>
          </a:p>
        </p:txBody>
      </p:sp>
    </p:spTree>
    <p:extLst>
      <p:ext uri="{BB962C8B-B14F-4D97-AF65-F5344CB8AC3E}">
        <p14:creationId xmlns:p14="http://schemas.microsoft.com/office/powerpoint/2010/main" val="268765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ja-JP"/>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ja-JP"/>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287DA71-4D4A-4CFA-8A16-13FD98985C73}" type="slidenum">
              <a:rPr lang="en-US" altLang="ja-JP" smtClean="0"/>
              <a:pPr/>
              <a:t>‹#›</a:t>
            </a:fld>
            <a:endParaRPr lang="en-US" altLang="ja-JP"/>
          </a:p>
        </p:txBody>
      </p:sp>
    </p:spTree>
    <p:extLst>
      <p:ext uri="{BB962C8B-B14F-4D97-AF65-F5344CB8AC3E}">
        <p14:creationId xmlns:p14="http://schemas.microsoft.com/office/powerpoint/2010/main" val="2743102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forms.gle/VjMqtmtJ7u6PYibr9" TargetMode="External"/><Relationship Id="rId7" Type="http://schemas.openxmlformats.org/officeDocument/2006/relationships/image" Target="../media/image1.png"/><Relationship Id="rId2" Type="http://schemas.openxmlformats.org/officeDocument/2006/relationships/hyperlink" Target="mailto:jschool@agos.co.jp"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forms.gle/TAmi4xNC885candY7"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a:spLocks/>
          </p:cNvSpPr>
          <p:nvPr/>
        </p:nvSpPr>
        <p:spPr>
          <a:xfrm>
            <a:off x="-27384" y="-15552"/>
            <a:ext cx="6885384" cy="165618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nchorCtr="0">
            <a:noAutofit/>
          </a:bodyPr>
          <a:lstStyle/>
          <a:p>
            <a:pPr algn="ctr">
              <a:lnSpc>
                <a:spcPts val="7000"/>
              </a:lnSpc>
            </a:pPr>
            <a:endParaRPr kumimoji="1" lang="ja-JP" altLang="en-US" sz="2000" b="1" dirty="0">
              <a:ln>
                <a:solidFill>
                  <a:schemeClr val="bg1"/>
                </a:solidFill>
              </a:ln>
              <a:solidFill>
                <a:schemeClr val="bg1"/>
              </a:solidFill>
              <a:latin typeface="メイリオ" panose="020B0604030504040204" pitchFamily="50" charset="-128"/>
              <a:ea typeface="メイリオ" panose="020B0604030504040204" pitchFamily="50" charset="-128"/>
            </a:endParaRPr>
          </a:p>
        </p:txBody>
      </p:sp>
      <p:sp>
        <p:nvSpPr>
          <p:cNvPr id="18" name="テキスト ボックス 17"/>
          <p:cNvSpPr txBox="1"/>
          <p:nvPr/>
        </p:nvSpPr>
        <p:spPr>
          <a:xfrm>
            <a:off x="327384" y="1029567"/>
            <a:ext cx="6228000" cy="630942"/>
          </a:xfrm>
          <a:prstGeom prst="rect">
            <a:avLst/>
          </a:prstGeom>
          <a:noFill/>
        </p:spPr>
        <p:txBody>
          <a:bodyPr wrap="square" rtlCol="0">
            <a:spAutoFit/>
          </a:bodyPr>
          <a:lstStyle/>
          <a:p>
            <a:pPr algn="ctr"/>
            <a:r>
              <a:rPr lang="ja-JP" altLang="en-US" sz="3500" b="1" dirty="0">
                <a:solidFill>
                  <a:srgbClr val="FFFF00"/>
                </a:solidFill>
                <a:latin typeface="メイリオ" panose="020B0604030504040204" pitchFamily="50" charset="-128"/>
                <a:ea typeface="メイリオ" panose="020B0604030504040204" pitchFamily="50" charset="-128"/>
              </a:rPr>
              <a:t>英語プレゼンテーション</a:t>
            </a:r>
            <a:r>
              <a:rPr lang="ja-JP" altLang="ja-JP" sz="3500" b="1" dirty="0">
                <a:solidFill>
                  <a:srgbClr val="FFFF00"/>
                </a:solidFill>
                <a:latin typeface="メイリオ" panose="020B0604030504040204" pitchFamily="50" charset="-128"/>
                <a:ea typeface="メイリオ" panose="020B0604030504040204" pitchFamily="50" charset="-128"/>
              </a:rPr>
              <a:t>講座</a:t>
            </a:r>
          </a:p>
        </p:txBody>
      </p:sp>
      <p:sp>
        <p:nvSpPr>
          <p:cNvPr id="5" name="テキスト ボックス 4"/>
          <p:cNvSpPr txBox="1"/>
          <p:nvPr/>
        </p:nvSpPr>
        <p:spPr>
          <a:xfrm>
            <a:off x="1199546" y="112203"/>
            <a:ext cx="4566924" cy="276999"/>
          </a:xfrm>
          <a:prstGeom prst="rect">
            <a:avLst/>
          </a:prstGeom>
          <a:noFill/>
        </p:spPr>
        <p:txBody>
          <a:bodyPr wrap="square" rtlCol="0">
            <a:spAutoFit/>
          </a:bodyPr>
          <a:lstStyle/>
          <a:p>
            <a:r>
              <a:rPr lang="ja-JP" altLang="en-US" sz="1200" b="1" kern="100" dirty="0">
                <a:ln w="6350" cap="flat" cmpd="sng" algn="ctr">
                  <a:noFill/>
                  <a:prstDash val="solid"/>
                  <a:round/>
                </a:ln>
                <a:solidFill>
                  <a:srgbClr val="FFFF00"/>
                </a:solidFill>
                <a:latin typeface="メイリオ" panose="020B0604030504040204" pitchFamily="50" charset="-128"/>
                <a:ea typeface="メイリオ" panose="020B0604030504040204" pitchFamily="50" charset="-128"/>
                <a:cs typeface="Times New Roman"/>
              </a:rPr>
              <a:t>マルチリンガルエキスパート養成プログラム（</a:t>
            </a:r>
            <a:r>
              <a:rPr lang="en-US" altLang="ja-JP" sz="1200" b="1" kern="100" dirty="0">
                <a:ln w="6350" cap="flat" cmpd="sng" algn="ctr">
                  <a:noFill/>
                  <a:prstDash val="solid"/>
                  <a:round/>
                </a:ln>
                <a:solidFill>
                  <a:srgbClr val="FFFF00"/>
                </a:solidFill>
                <a:latin typeface="メイリオ" panose="020B0604030504040204" pitchFamily="50" charset="-128"/>
                <a:ea typeface="メイリオ" panose="020B0604030504040204" pitchFamily="50" charset="-128"/>
                <a:cs typeface="Times New Roman"/>
              </a:rPr>
              <a:t>MLE</a:t>
            </a:r>
            <a:r>
              <a:rPr lang="ja-JP" altLang="en-US" sz="1200" b="1" kern="100" dirty="0">
                <a:ln w="6350" cap="flat" cmpd="sng" algn="ctr">
                  <a:noFill/>
                  <a:prstDash val="solid"/>
                  <a:round/>
                </a:ln>
                <a:solidFill>
                  <a:srgbClr val="FFFF00"/>
                </a:solidFill>
                <a:latin typeface="メイリオ" panose="020B0604030504040204" pitchFamily="50" charset="-128"/>
                <a:ea typeface="メイリオ" panose="020B0604030504040204" pitchFamily="50" charset="-128"/>
                <a:cs typeface="Times New Roman"/>
              </a:rPr>
              <a:t>）</a:t>
            </a:r>
            <a:endParaRPr kumimoji="1" lang="ja-JP" altLang="en-US" sz="1200" b="1" dirty="0">
              <a:solidFill>
                <a:srgbClr val="FFFF00"/>
              </a:solidFill>
              <a:latin typeface="メイリオ" panose="020B0604030504040204" pitchFamily="50" charset="-128"/>
              <a:ea typeface="メイリオ" panose="020B0604030504040204" pitchFamily="50" charset="-128"/>
            </a:endParaRPr>
          </a:p>
        </p:txBody>
      </p:sp>
      <p:pic>
        <p:nvPicPr>
          <p:cNvPr id="64" name="図 6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145" y="125608"/>
            <a:ext cx="743642" cy="743642"/>
          </a:xfrm>
          <a:prstGeom prst="rect">
            <a:avLst/>
          </a:prstGeom>
          <a:noFill/>
          <a:ln>
            <a:noFill/>
          </a:ln>
        </p:spPr>
      </p:pic>
      <p:sp>
        <p:nvSpPr>
          <p:cNvPr id="3" name="テキスト ボックス 2"/>
          <p:cNvSpPr txBox="1"/>
          <p:nvPr/>
        </p:nvSpPr>
        <p:spPr>
          <a:xfrm>
            <a:off x="332656" y="396444"/>
            <a:ext cx="5586461" cy="615553"/>
          </a:xfrm>
          <a:prstGeom prst="rect">
            <a:avLst/>
          </a:prstGeom>
          <a:noFill/>
        </p:spPr>
        <p:txBody>
          <a:bodyPr wrap="square" rtlCol="0">
            <a:spAutoFit/>
          </a:bodyPr>
          <a:lstStyle/>
          <a:p>
            <a:pPr algn="ctr"/>
            <a:r>
              <a:rPr kumimoji="1" lang="en-US" altLang="ja-JP" sz="1700" b="1" dirty="0">
                <a:solidFill>
                  <a:schemeClr val="bg1"/>
                </a:solidFill>
                <a:latin typeface="メイリオ" panose="020B0604030504040204" pitchFamily="50" charset="-128"/>
                <a:ea typeface="メイリオ" panose="020B0604030504040204" pitchFamily="50" charset="-128"/>
              </a:rPr>
              <a:t>Academic English Support Desk</a:t>
            </a:r>
            <a:endParaRPr lang="en-US" altLang="ja-JP" sz="1700" b="1" dirty="0">
              <a:solidFill>
                <a:schemeClr val="bg1"/>
              </a:solidFill>
              <a:latin typeface="メイリオ" panose="020B0604030504040204" pitchFamily="50" charset="-128"/>
              <a:ea typeface="メイリオ" panose="020B0604030504040204" pitchFamily="50" charset="-128"/>
            </a:endParaRPr>
          </a:p>
          <a:p>
            <a:pPr algn="ctr"/>
            <a:r>
              <a:rPr lang="ja-JP" altLang="en-US" sz="1700" b="1" dirty="0">
                <a:solidFill>
                  <a:schemeClr val="bg1"/>
                </a:solidFill>
                <a:latin typeface="メイリオ" panose="020B0604030504040204" pitchFamily="50" charset="-128"/>
                <a:ea typeface="メイリオ" panose="020B0604030504040204" pitchFamily="50" charset="-128"/>
              </a:rPr>
              <a:t>オープンセミナー 　</a:t>
            </a:r>
            <a:r>
              <a:rPr lang="en-US" altLang="ja-JP" sz="1700" b="1" dirty="0">
                <a:solidFill>
                  <a:schemeClr val="bg1"/>
                </a:solidFill>
                <a:latin typeface="メイリオ" panose="020B0604030504040204" pitchFamily="50" charset="-128"/>
                <a:ea typeface="メイリオ" panose="020B0604030504040204" pitchFamily="50" charset="-128"/>
              </a:rPr>
              <a:t>&lt;2023</a:t>
            </a:r>
            <a:r>
              <a:rPr lang="ja-JP" altLang="en-US" sz="1700" b="1" dirty="0">
                <a:solidFill>
                  <a:schemeClr val="bg1"/>
                </a:solidFill>
                <a:latin typeface="メイリオ" panose="020B0604030504040204" pitchFamily="50" charset="-128"/>
                <a:ea typeface="メイリオ" panose="020B0604030504040204" pitchFamily="50" charset="-128"/>
              </a:rPr>
              <a:t>年度</a:t>
            </a:r>
            <a:r>
              <a:rPr lang="en-US" altLang="ja-JP" sz="1700" b="1" dirty="0">
                <a:solidFill>
                  <a:schemeClr val="bg1"/>
                </a:solidFill>
                <a:latin typeface="メイリオ" panose="020B0604030504040204" pitchFamily="50" charset="-128"/>
                <a:ea typeface="メイリオ" panose="020B0604030504040204" pitchFamily="50" charset="-128"/>
              </a:rPr>
              <a:t>&gt;</a:t>
            </a:r>
            <a:endParaRPr lang="ja-JP" altLang="en-US" sz="1700" b="1" dirty="0">
              <a:solidFill>
                <a:schemeClr val="bg1"/>
              </a:solidFill>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16632" y="1811287"/>
            <a:ext cx="6607135" cy="819455"/>
          </a:xfrm>
          <a:prstGeom prst="rect">
            <a:avLst/>
          </a:prstGeom>
          <a:noFill/>
        </p:spPr>
        <p:txBody>
          <a:bodyPr wrap="square" rtlCol="0">
            <a:spAutoFit/>
          </a:bodyPr>
          <a:lstStyle/>
          <a:p>
            <a:pPr algn="just">
              <a:lnSpc>
                <a:spcPct val="150000"/>
              </a:lnSpc>
            </a:pPr>
            <a:r>
              <a:rPr lang="ja-JP" altLang="en-US" sz="1050" dirty="0">
                <a:latin typeface="メイリオ" panose="020B0604030504040204" pitchFamily="50" charset="-128"/>
                <a:ea typeface="メイリオ" panose="020B0604030504040204" pitchFamily="50" charset="-128"/>
              </a:rPr>
              <a:t>マルチリンガル・エキスパート養成プログラム（</a:t>
            </a:r>
            <a:r>
              <a:rPr lang="en-US" altLang="ja-JP" sz="1050" dirty="0">
                <a:latin typeface="メイリオ" panose="020B0604030504040204" pitchFamily="50" charset="-128"/>
                <a:ea typeface="メイリオ" panose="020B0604030504040204" pitchFamily="50" charset="-128"/>
              </a:rPr>
              <a:t>MLE</a:t>
            </a:r>
            <a:r>
              <a:rPr lang="ja-JP" altLang="en-US" sz="1050" dirty="0">
                <a:latin typeface="メイリオ" panose="020B0604030504040204" pitchFamily="50" charset="-128"/>
                <a:ea typeface="メイリオ" panose="020B0604030504040204" pitchFamily="50" charset="-128"/>
              </a:rPr>
              <a:t>）の</a:t>
            </a:r>
            <a:r>
              <a:rPr lang="en-US" altLang="ja-JP" sz="1050" dirty="0">
                <a:latin typeface="メイリオ" panose="020B0604030504040204" pitchFamily="50" charset="-128"/>
                <a:ea typeface="メイリオ" panose="020B0604030504040204" pitchFamily="50" charset="-128"/>
              </a:rPr>
              <a:t>Academic English Support Desk</a:t>
            </a:r>
            <a:r>
              <a:rPr lang="ja-JP" altLang="en-US" sz="1050" dirty="0">
                <a:latin typeface="メイリオ" panose="020B0604030504040204" pitchFamily="50" charset="-128"/>
                <a:ea typeface="メイリオ" panose="020B0604030504040204" pitchFamily="50" charset="-128"/>
              </a:rPr>
              <a:t>では、大阪大学に所属する学生（学部生・大学院生）および研究者（教員・研究員）の方を対象に、英語プレゼンテーション・スキルの基礎固めを目標とするオンライン講座を二講座</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初級・中級</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開講いたします。</a:t>
            </a:r>
          </a:p>
        </p:txBody>
      </p:sp>
      <p:sp>
        <p:nvSpPr>
          <p:cNvPr id="9" name="テキスト ボックス 8"/>
          <p:cNvSpPr txBox="1"/>
          <p:nvPr/>
        </p:nvSpPr>
        <p:spPr>
          <a:xfrm>
            <a:off x="116632" y="2720752"/>
            <a:ext cx="1898366" cy="307777"/>
          </a:xfrm>
          <a:prstGeom prst="rect">
            <a:avLst/>
          </a:prstGeom>
          <a:noFill/>
        </p:spPr>
        <p:txBody>
          <a:bodyPr wrap="square" rtlCol="0">
            <a:spAutoFit/>
          </a:bodyPr>
          <a:lstStyle/>
          <a:p>
            <a:pPr marL="342900" indent="-342900">
              <a:buFont typeface="Wingdings" panose="05000000000000000000" pitchFamily="2" charset="2"/>
              <a:buChar char="n"/>
            </a:pPr>
            <a:r>
              <a:rPr kumimoji="1" lang="ja-JP" altLang="en-US" sz="1400" b="1" dirty="0">
                <a:solidFill>
                  <a:srgbClr val="002060"/>
                </a:solidFill>
                <a:latin typeface="メイリオ" panose="020B0604030504040204" pitchFamily="50" charset="-128"/>
                <a:ea typeface="メイリオ" panose="020B0604030504040204" pitchFamily="50" charset="-128"/>
              </a:rPr>
              <a:t>講座内容</a:t>
            </a:r>
          </a:p>
        </p:txBody>
      </p:sp>
      <p:graphicFrame>
        <p:nvGraphicFramePr>
          <p:cNvPr id="2" name="表 1"/>
          <p:cNvGraphicFramePr>
            <a:graphicFrameLocks noGrp="1"/>
          </p:cNvGraphicFramePr>
          <p:nvPr>
            <p:extLst>
              <p:ext uri="{D42A27DB-BD31-4B8C-83A1-F6EECF244321}">
                <p14:modId xmlns:p14="http://schemas.microsoft.com/office/powerpoint/2010/main" val="701666528"/>
              </p:ext>
            </p:extLst>
          </p:nvPr>
        </p:nvGraphicFramePr>
        <p:xfrm>
          <a:off x="322967" y="3944888"/>
          <a:ext cx="6192688" cy="2295500"/>
        </p:xfrm>
        <a:graphic>
          <a:graphicData uri="http://schemas.openxmlformats.org/drawingml/2006/table">
            <a:tbl>
              <a:tblPr firstRow="1" firstCol="1" bandRow="1">
                <a:tableStyleId>{5C22544A-7EE6-4342-B048-85BDC9FD1C3A}</a:tableStyleId>
              </a:tblPr>
              <a:tblGrid>
                <a:gridCol w="888242">
                  <a:extLst>
                    <a:ext uri="{9D8B030D-6E8A-4147-A177-3AD203B41FA5}">
                      <a16:colId xmlns:a16="http://schemas.microsoft.com/office/drawing/2014/main" val="20000"/>
                    </a:ext>
                  </a:extLst>
                </a:gridCol>
                <a:gridCol w="592161">
                  <a:extLst>
                    <a:ext uri="{9D8B030D-6E8A-4147-A177-3AD203B41FA5}">
                      <a16:colId xmlns:a16="http://schemas.microsoft.com/office/drawing/2014/main" val="20001"/>
                    </a:ext>
                  </a:extLst>
                </a:gridCol>
                <a:gridCol w="863238">
                  <a:extLst>
                    <a:ext uri="{9D8B030D-6E8A-4147-A177-3AD203B41FA5}">
                      <a16:colId xmlns:a16="http://schemas.microsoft.com/office/drawing/2014/main" val="20002"/>
                    </a:ext>
                  </a:extLst>
                </a:gridCol>
                <a:gridCol w="3849047">
                  <a:extLst>
                    <a:ext uri="{9D8B030D-6E8A-4147-A177-3AD203B41FA5}">
                      <a16:colId xmlns:a16="http://schemas.microsoft.com/office/drawing/2014/main" val="20003"/>
                    </a:ext>
                  </a:extLst>
                </a:gridCol>
              </a:tblGrid>
              <a:tr h="288032">
                <a:tc>
                  <a:txBody>
                    <a:bodyPr/>
                    <a:lstStyle/>
                    <a:p>
                      <a:pPr algn="ctr">
                        <a:spcAft>
                          <a:spcPts val="0"/>
                        </a:spcAft>
                      </a:pPr>
                      <a:r>
                        <a:rPr lang="ja-JP" sz="1000" kern="0" dirty="0">
                          <a:effectLst/>
                          <a:latin typeface="メイリオ" panose="020B0604030504040204" pitchFamily="50" charset="-128"/>
                          <a:ea typeface="メイリオ" panose="020B0604030504040204" pitchFamily="50" charset="-128"/>
                        </a:rPr>
                        <a:t>レベル</a:t>
                      </a:r>
                      <a:endParaRPr lang="ja-JP" sz="12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ctr">
                        <a:spcAft>
                          <a:spcPts val="0"/>
                        </a:spcAft>
                      </a:pPr>
                      <a:r>
                        <a:rPr lang="en-US" sz="900" kern="0" dirty="0">
                          <a:effectLst/>
                          <a:latin typeface="メイリオ" panose="020B0604030504040204" pitchFamily="50" charset="-128"/>
                          <a:ea typeface="メイリオ" panose="020B0604030504040204" pitchFamily="50" charset="-128"/>
                        </a:rPr>
                        <a:t>Lesson</a:t>
                      </a:r>
                      <a:endParaRPr lang="ja-JP" sz="1100" b="1"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ctr">
                        <a:spcAft>
                          <a:spcPts val="0"/>
                        </a:spcAft>
                      </a:pPr>
                      <a:r>
                        <a:rPr lang="ja-JP" altLang="en-US" sz="1000" kern="100" dirty="0">
                          <a:effectLst/>
                          <a:latin typeface="メイリオ" panose="020B0604030504040204" pitchFamily="50" charset="-128"/>
                          <a:ea typeface="メイリオ" panose="020B0604030504040204" pitchFamily="50" charset="-128"/>
                        </a:rPr>
                        <a:t>講座日程</a:t>
                      </a:r>
                      <a:endParaRPr lang="ja-JP" sz="10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ctr">
                        <a:spcAft>
                          <a:spcPts val="0"/>
                        </a:spcAft>
                      </a:pPr>
                      <a:r>
                        <a:rPr lang="ja-JP" altLang="en-US" sz="1000" kern="100" dirty="0">
                          <a:effectLst/>
                          <a:latin typeface="メイリオ" panose="020B0604030504040204" pitchFamily="50" charset="-128"/>
                          <a:ea typeface="メイリオ" panose="020B0604030504040204" pitchFamily="50" charset="-128"/>
                        </a:rPr>
                        <a:t>内　　容</a:t>
                      </a:r>
                      <a:endParaRPr lang="ja-JP" sz="10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extLst>
                  <a:ext uri="{0D108BD9-81ED-4DB2-BD59-A6C34878D82A}">
                    <a16:rowId xmlns:a16="http://schemas.microsoft.com/office/drawing/2014/main" val="10000"/>
                  </a:ext>
                </a:extLst>
              </a:tr>
              <a:tr h="648072">
                <a:tc rowSpan="3">
                  <a:txBody>
                    <a:bodyPr/>
                    <a:lstStyle/>
                    <a:p>
                      <a:pPr algn="ctr">
                        <a:spcAft>
                          <a:spcPts val="0"/>
                        </a:spcAft>
                      </a:pPr>
                      <a:r>
                        <a:rPr lang="ja-JP" sz="2000" kern="0" dirty="0">
                          <a:ln>
                            <a:solidFill>
                              <a:schemeClr val="tx1">
                                <a:lumMod val="95000"/>
                                <a:lumOff val="5000"/>
                              </a:schemeClr>
                            </a:solidFill>
                          </a:ln>
                          <a:solidFill>
                            <a:schemeClr val="bg1"/>
                          </a:solidFill>
                          <a:effectLst/>
                          <a:latin typeface="メイリオ" panose="020B0604030504040204" pitchFamily="50" charset="-128"/>
                          <a:ea typeface="メイリオ" panose="020B0604030504040204" pitchFamily="50" charset="-128"/>
                        </a:rPr>
                        <a:t>初 級</a:t>
                      </a:r>
                      <a:endParaRPr lang="en-US" altLang="ja-JP" sz="2000" kern="0" dirty="0">
                        <a:ln>
                          <a:solidFill>
                            <a:schemeClr val="tx1">
                              <a:lumMod val="95000"/>
                              <a:lumOff val="5000"/>
                            </a:schemeClr>
                          </a:solidFill>
                        </a:ln>
                        <a:solidFill>
                          <a:schemeClr val="bg1"/>
                        </a:solidFill>
                        <a:effectLst/>
                        <a:latin typeface="メイリオ" panose="020B0604030504040204" pitchFamily="50" charset="-128"/>
                        <a:ea typeface="メイリオ" panose="020B0604030504040204" pitchFamily="50" charset="-128"/>
                      </a:endParaRPr>
                    </a:p>
                    <a:p>
                      <a:pPr algn="ctr">
                        <a:spcAft>
                          <a:spcPts val="0"/>
                        </a:spcAft>
                      </a:pPr>
                      <a:r>
                        <a:rPr lang="ja-JP" sz="1000" kern="0" dirty="0">
                          <a:ln>
                            <a:noFill/>
                          </a:ln>
                          <a:solidFill>
                            <a:sysClr val="windowText" lastClr="000000"/>
                          </a:solidFill>
                          <a:effectLst/>
                          <a:latin typeface="メイリオ" panose="020B0604030504040204" pitchFamily="50" charset="-128"/>
                          <a:ea typeface="メイリオ" panose="020B0604030504040204" pitchFamily="50" charset="-128"/>
                        </a:rPr>
                        <a:t>目安</a:t>
                      </a:r>
                      <a:r>
                        <a:rPr lang="en-US" sz="1050" kern="0" dirty="0">
                          <a:ln>
                            <a:noFill/>
                          </a:ln>
                          <a:solidFill>
                            <a:sysClr val="windowText" lastClr="000000"/>
                          </a:solidFill>
                          <a:effectLst/>
                          <a:latin typeface="メイリオ" panose="020B0604030504040204" pitchFamily="50" charset="-128"/>
                          <a:ea typeface="メイリオ" panose="020B0604030504040204" pitchFamily="50" charset="-128"/>
                        </a:rPr>
                        <a:t>TOEIC</a:t>
                      </a:r>
                      <a:r>
                        <a:rPr lang="en-US" sz="1000" kern="0" dirty="0">
                          <a:ln>
                            <a:noFill/>
                          </a:ln>
                          <a:solidFill>
                            <a:sysClr val="windowText" lastClr="000000"/>
                          </a:solidFill>
                          <a:effectLst/>
                          <a:latin typeface="メイリオ" panose="020B0604030504040204" pitchFamily="50" charset="-128"/>
                          <a:ea typeface="メイリオ" panose="020B0604030504040204" pitchFamily="50" charset="-128"/>
                        </a:rPr>
                        <a:t> </a:t>
                      </a:r>
                    </a:p>
                    <a:p>
                      <a:pPr algn="ctr">
                        <a:spcAft>
                          <a:spcPts val="0"/>
                        </a:spcAft>
                      </a:pPr>
                      <a:r>
                        <a:rPr lang="en-US" altLang="ja-JP" sz="1000" kern="0" dirty="0">
                          <a:ln>
                            <a:noFill/>
                          </a:ln>
                          <a:solidFill>
                            <a:sysClr val="windowText" lastClr="000000"/>
                          </a:solidFill>
                          <a:effectLst/>
                          <a:latin typeface="メイリオ" panose="020B0604030504040204" pitchFamily="50" charset="-128"/>
                          <a:ea typeface="メイリオ" panose="020B0604030504040204" pitchFamily="50" charset="-128"/>
                        </a:rPr>
                        <a:t>600</a:t>
                      </a:r>
                      <a:r>
                        <a:rPr lang="en-US" sz="1000" kern="0" dirty="0">
                          <a:ln>
                            <a:noFill/>
                          </a:ln>
                          <a:solidFill>
                            <a:sysClr val="windowText" lastClr="000000"/>
                          </a:solidFill>
                          <a:effectLst/>
                          <a:latin typeface="メイリオ" panose="020B0604030504040204" pitchFamily="50" charset="-128"/>
                          <a:ea typeface="メイリオ" panose="020B0604030504040204" pitchFamily="50" charset="-128"/>
                        </a:rPr>
                        <a:t>-700</a:t>
                      </a:r>
                      <a:endParaRPr lang="ja-JP" sz="1200" kern="100" dirty="0">
                        <a:ln>
                          <a:noFill/>
                        </a:ln>
                        <a:solidFill>
                          <a:sysClr val="windowText" lastClr="000000"/>
                        </a:solidFill>
                        <a:effectLst/>
                        <a:latin typeface="メイリオ" panose="020B0604030504040204" pitchFamily="50" charset="-128"/>
                        <a:ea typeface="メイリオ" panose="020B0604030504040204" pitchFamily="50" charset="-128"/>
                        <a:cs typeface="Times New Roman"/>
                      </a:endParaRPr>
                    </a:p>
                  </a:txBody>
                  <a:tcPr marL="68580" marR="68580" marT="0" marB="0" anchor="ctr">
                    <a:solidFill>
                      <a:srgbClr val="00CCFF"/>
                    </a:solidFill>
                  </a:tcPr>
                </a:tc>
                <a:tc>
                  <a:txBody>
                    <a:bodyPr/>
                    <a:lstStyle/>
                    <a:p>
                      <a:pPr algn="ctr">
                        <a:spcAft>
                          <a:spcPts val="0"/>
                        </a:spcAft>
                      </a:pPr>
                      <a:r>
                        <a:rPr lang="en-US" sz="900" kern="0" dirty="0">
                          <a:effectLst/>
                          <a:latin typeface="メイリオ" panose="020B0604030504040204" pitchFamily="50" charset="-128"/>
                          <a:ea typeface="メイリオ" panose="020B0604030504040204" pitchFamily="50" charset="-128"/>
                        </a:rPr>
                        <a:t>Lesson 1</a:t>
                      </a:r>
                      <a:endParaRPr lang="ja-JP" sz="11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ctr">
                        <a:spcAft>
                          <a:spcPts val="0"/>
                        </a:spcAft>
                      </a:pPr>
                      <a:r>
                        <a:rPr lang="en-US" altLang="ja-JP" sz="900" kern="100" dirty="0">
                          <a:effectLst/>
                          <a:latin typeface="メイリオ" panose="020B0604030504040204" pitchFamily="50" charset="-128"/>
                          <a:ea typeface="メイリオ" panose="020B0604030504040204" pitchFamily="50" charset="-128"/>
                        </a:rPr>
                        <a:t>9/12 (</a:t>
                      </a:r>
                      <a:r>
                        <a:rPr lang="ja-JP" altLang="en-US" sz="900" kern="100" dirty="0">
                          <a:effectLst/>
                          <a:latin typeface="メイリオ" panose="020B0604030504040204" pitchFamily="50" charset="-128"/>
                          <a:ea typeface="メイリオ" panose="020B0604030504040204" pitchFamily="50" charset="-128"/>
                        </a:rPr>
                        <a:t>火</a:t>
                      </a:r>
                      <a:r>
                        <a:rPr lang="en-US" altLang="ja-JP" sz="900" kern="100" dirty="0">
                          <a:effectLst/>
                          <a:latin typeface="メイリオ" panose="020B0604030504040204" pitchFamily="50" charset="-128"/>
                          <a:ea typeface="メイリオ" panose="020B0604030504040204" pitchFamily="50" charset="-128"/>
                        </a:rPr>
                        <a:t>)</a:t>
                      </a:r>
                      <a:r>
                        <a:rPr lang="ja-JP" altLang="en-US" sz="900" kern="100" dirty="0">
                          <a:effectLst/>
                          <a:latin typeface="メイリオ" panose="020B0604030504040204" pitchFamily="50" charset="-128"/>
                          <a:ea typeface="メイリオ" panose="020B0604030504040204" pitchFamily="50" charset="-128"/>
                        </a:rPr>
                        <a:t>　</a:t>
                      </a:r>
                      <a:r>
                        <a:rPr lang="en-US" altLang="ja-JP" sz="900" kern="100" dirty="0">
                          <a:effectLst/>
                          <a:latin typeface="メイリオ" panose="020B0604030504040204" pitchFamily="50" charset="-128"/>
                          <a:ea typeface="メイリオ" panose="020B0604030504040204" pitchFamily="50" charset="-128"/>
                        </a:rPr>
                        <a:t>9:30-12:10</a:t>
                      </a:r>
                    </a:p>
                  </a:txBody>
                  <a:tcPr marL="68580" marR="68580" marT="0" marB="0" anchor="ctr"/>
                </a:tc>
                <a:tc>
                  <a:txBody>
                    <a:bodyPr/>
                    <a:lstStyle/>
                    <a:p>
                      <a:pPr algn="just">
                        <a:lnSpc>
                          <a:spcPts val="2500"/>
                        </a:lnSpc>
                        <a:spcAft>
                          <a:spcPts val="0"/>
                        </a:spcAft>
                      </a:pPr>
                      <a:r>
                        <a:rPr lang="en-US" sz="1050" b="1" kern="0" dirty="0">
                          <a:effectLst/>
                          <a:latin typeface="メイリオ" panose="020B0604030504040204" pitchFamily="50" charset="-128"/>
                          <a:ea typeface="メイリオ" panose="020B0604030504040204" pitchFamily="50" charset="-128"/>
                        </a:rPr>
                        <a:t>Structure of academic presentations</a:t>
                      </a:r>
                    </a:p>
                    <a:p>
                      <a:pPr algn="just">
                        <a:spcAft>
                          <a:spcPts val="0"/>
                        </a:spcAft>
                      </a:pPr>
                      <a:r>
                        <a:rPr lang="ja-JP" altLang="en-US" sz="900" kern="100" dirty="0">
                          <a:effectLst/>
                          <a:latin typeface="メイリオ" panose="020B0604030504040204" pitchFamily="50" charset="-128"/>
                          <a:ea typeface="メイリオ" panose="020B0604030504040204" pitchFamily="50" charset="-128"/>
                        </a:rPr>
                        <a:t>英語でのプレゼンテーションの構造を基礎から学びます。</a:t>
                      </a:r>
                      <a:endParaRPr lang="ja-JP" sz="9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extLst>
                  <a:ext uri="{0D108BD9-81ED-4DB2-BD59-A6C34878D82A}">
                    <a16:rowId xmlns:a16="http://schemas.microsoft.com/office/drawing/2014/main" val="10001"/>
                  </a:ext>
                </a:extLst>
              </a:tr>
              <a:tr h="648072">
                <a:tc vMerge="1">
                  <a:txBody>
                    <a:bodyPr/>
                    <a:lstStyle/>
                    <a:p>
                      <a:endParaRPr kumimoji="1" lang="ja-JP" altLang="en-US"/>
                    </a:p>
                  </a:txBody>
                  <a:tcPr/>
                </a:tc>
                <a:tc>
                  <a:txBody>
                    <a:bodyPr/>
                    <a:lstStyle/>
                    <a:p>
                      <a:pPr algn="ctr">
                        <a:spcAft>
                          <a:spcPts val="0"/>
                        </a:spcAft>
                      </a:pPr>
                      <a:r>
                        <a:rPr lang="en-US" sz="900" kern="0" dirty="0">
                          <a:effectLst/>
                          <a:latin typeface="メイリオ" panose="020B0604030504040204" pitchFamily="50" charset="-128"/>
                          <a:ea typeface="メイリオ" panose="020B0604030504040204" pitchFamily="50" charset="-128"/>
                        </a:rPr>
                        <a:t>Lesson 2</a:t>
                      </a:r>
                      <a:endParaRPr lang="ja-JP" sz="11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900" kern="100" dirty="0">
                          <a:effectLst/>
                          <a:latin typeface="メイリオ" panose="020B0604030504040204" pitchFamily="50" charset="-128"/>
                          <a:ea typeface="メイリオ" panose="020B0604030504040204" pitchFamily="50" charset="-128"/>
                        </a:rPr>
                        <a:t>9/14 (</a:t>
                      </a:r>
                      <a:r>
                        <a:rPr lang="ja-JP" altLang="en-US" sz="900" kern="100" dirty="0">
                          <a:effectLst/>
                          <a:latin typeface="メイリオ" panose="020B0604030504040204" pitchFamily="50" charset="-128"/>
                          <a:ea typeface="メイリオ" panose="020B0604030504040204" pitchFamily="50" charset="-128"/>
                        </a:rPr>
                        <a:t>木</a:t>
                      </a:r>
                      <a:r>
                        <a:rPr lang="en-US" altLang="ja-JP" sz="900" kern="100" dirty="0">
                          <a:effectLst/>
                          <a:latin typeface="メイリオ" panose="020B0604030504040204" pitchFamily="50" charset="-128"/>
                          <a:ea typeface="メイリオ" panose="020B0604030504040204" pitchFamily="50" charset="-128"/>
                        </a:rPr>
                        <a:t>)</a:t>
                      </a:r>
                      <a:r>
                        <a:rPr lang="ja-JP" altLang="en-US" sz="900" kern="100" dirty="0">
                          <a:effectLst/>
                          <a:latin typeface="メイリオ" panose="020B0604030504040204" pitchFamily="50" charset="-128"/>
                          <a:ea typeface="メイリオ" panose="020B0604030504040204" pitchFamily="50" charset="-128"/>
                        </a:rPr>
                        <a:t>　</a:t>
                      </a:r>
                      <a:r>
                        <a:rPr lang="en-US" altLang="ja-JP" sz="900" kern="100" dirty="0">
                          <a:effectLst/>
                          <a:latin typeface="メイリオ" panose="020B0604030504040204" pitchFamily="50" charset="-128"/>
                          <a:ea typeface="メイリオ" panose="020B0604030504040204" pitchFamily="50" charset="-128"/>
                        </a:rPr>
                        <a:t>9:30-12:10</a:t>
                      </a:r>
                      <a:endParaRPr lang="ja-JP" sz="9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just">
                        <a:lnSpc>
                          <a:spcPts val="2500"/>
                        </a:lnSpc>
                        <a:spcAft>
                          <a:spcPts val="0"/>
                        </a:spcAft>
                      </a:pPr>
                      <a:r>
                        <a:rPr lang="en-US" sz="1050" b="1" kern="0" dirty="0">
                          <a:effectLst/>
                          <a:latin typeface="メイリオ" panose="020B0604030504040204" pitchFamily="50" charset="-128"/>
                          <a:ea typeface="メイリオ" panose="020B0604030504040204" pitchFamily="50" charset="-128"/>
                        </a:rPr>
                        <a:t>Explaining data</a:t>
                      </a: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a:effectLst/>
                          <a:latin typeface="メイリオ" panose="020B0604030504040204" pitchFamily="50" charset="-128"/>
                          <a:ea typeface="メイリオ" panose="020B0604030504040204" pitchFamily="50" charset="-128"/>
                        </a:rPr>
                        <a:t>表、グラフ、リサーチレポート等の研究内容ついて簡潔で分かりやすく英語で説明するスキルについて学びます。</a:t>
                      </a:r>
                      <a:endParaRPr lang="ja-JP" sz="105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extLst>
                  <a:ext uri="{0D108BD9-81ED-4DB2-BD59-A6C34878D82A}">
                    <a16:rowId xmlns:a16="http://schemas.microsoft.com/office/drawing/2014/main" val="10002"/>
                  </a:ext>
                </a:extLst>
              </a:tr>
              <a:tr h="711324">
                <a:tc vMerge="1">
                  <a:txBody>
                    <a:bodyPr/>
                    <a:lstStyle/>
                    <a:p>
                      <a:endParaRPr kumimoji="1" lang="ja-JP" altLang="en-US"/>
                    </a:p>
                  </a:txBody>
                  <a:tcPr/>
                </a:tc>
                <a:tc>
                  <a:txBody>
                    <a:bodyPr/>
                    <a:lstStyle/>
                    <a:p>
                      <a:pPr algn="ctr">
                        <a:spcAft>
                          <a:spcPts val="0"/>
                        </a:spcAft>
                      </a:pPr>
                      <a:r>
                        <a:rPr lang="en-US" sz="900" kern="0" dirty="0">
                          <a:effectLst/>
                          <a:latin typeface="メイリオ" panose="020B0604030504040204" pitchFamily="50" charset="-128"/>
                          <a:ea typeface="メイリオ" panose="020B0604030504040204" pitchFamily="50" charset="-128"/>
                        </a:rPr>
                        <a:t>Lesson 3</a:t>
                      </a:r>
                      <a:endParaRPr lang="ja-JP" sz="11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ctr">
                        <a:spcAft>
                          <a:spcPts val="0"/>
                        </a:spcAft>
                      </a:pPr>
                      <a:r>
                        <a:rPr lang="en-US" altLang="ja-JP" sz="900" kern="100" dirty="0">
                          <a:effectLst/>
                          <a:latin typeface="メイリオ" panose="020B0604030504040204" pitchFamily="50" charset="-128"/>
                          <a:ea typeface="メイリオ" panose="020B0604030504040204" pitchFamily="50" charset="-128"/>
                        </a:rPr>
                        <a:t>9/19 (</a:t>
                      </a:r>
                      <a:r>
                        <a:rPr lang="ja-JP" altLang="en-US" sz="900" kern="100" dirty="0">
                          <a:effectLst/>
                          <a:latin typeface="メイリオ" panose="020B0604030504040204" pitchFamily="50" charset="-128"/>
                          <a:ea typeface="メイリオ" panose="020B0604030504040204" pitchFamily="50" charset="-128"/>
                        </a:rPr>
                        <a:t>火</a:t>
                      </a:r>
                      <a:r>
                        <a:rPr lang="en-US" altLang="ja-JP" sz="900" kern="100" dirty="0">
                          <a:effectLst/>
                          <a:latin typeface="メイリオ" panose="020B0604030504040204" pitchFamily="50" charset="-128"/>
                          <a:ea typeface="メイリオ" panose="020B0604030504040204" pitchFamily="50" charset="-128"/>
                        </a:rPr>
                        <a:t>)</a:t>
                      </a:r>
                      <a:r>
                        <a:rPr lang="ja-JP" altLang="en-US" sz="900" kern="100" dirty="0">
                          <a:effectLst/>
                          <a:latin typeface="メイリオ" panose="020B0604030504040204" pitchFamily="50" charset="-128"/>
                          <a:ea typeface="メイリオ" panose="020B0604030504040204" pitchFamily="50" charset="-128"/>
                        </a:rPr>
                        <a:t>　</a:t>
                      </a:r>
                      <a:r>
                        <a:rPr lang="en-US" altLang="ja-JP" sz="900" kern="100" dirty="0">
                          <a:effectLst/>
                          <a:latin typeface="メイリオ" panose="020B0604030504040204" pitchFamily="50" charset="-128"/>
                          <a:ea typeface="メイリオ" panose="020B0604030504040204" pitchFamily="50" charset="-128"/>
                        </a:rPr>
                        <a:t>9:30-12:10</a:t>
                      </a:r>
                      <a:endParaRPr lang="ja-JP" sz="9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just">
                        <a:lnSpc>
                          <a:spcPts val="2500"/>
                        </a:lnSpc>
                        <a:spcAft>
                          <a:spcPts val="0"/>
                        </a:spcAft>
                      </a:pPr>
                      <a:r>
                        <a:rPr lang="en-US" sz="1050" b="1" kern="0" dirty="0">
                          <a:effectLst/>
                          <a:latin typeface="メイリオ" panose="020B0604030504040204" pitchFamily="50" charset="-128"/>
                          <a:ea typeface="メイリオ" panose="020B0604030504040204" pitchFamily="50" charset="-128"/>
                        </a:rPr>
                        <a:t>PowerPoint presentation</a:t>
                      </a:r>
                    </a:p>
                    <a:p>
                      <a:pPr algn="just">
                        <a:spcAft>
                          <a:spcPts val="0"/>
                        </a:spcAft>
                      </a:pPr>
                      <a:r>
                        <a:rPr lang="en-US" altLang="ja-JP" sz="900" kern="0" dirty="0">
                          <a:effectLst/>
                          <a:latin typeface="メイリオ" panose="020B0604030504040204" pitchFamily="50" charset="-128"/>
                          <a:ea typeface="メイリオ" panose="020B0604030504040204" pitchFamily="50" charset="-128"/>
                        </a:rPr>
                        <a:t>Lesson1, 2</a:t>
                      </a:r>
                      <a:r>
                        <a:rPr lang="ja-JP" altLang="en-US" sz="900" kern="0" dirty="0">
                          <a:effectLst/>
                          <a:latin typeface="メイリオ" panose="020B0604030504040204" pitchFamily="50" charset="-128"/>
                          <a:ea typeface="メイリオ" panose="020B0604030504040204" pitchFamily="50" charset="-128"/>
                        </a:rPr>
                        <a:t>で学んだプレゼンテーションスキルをいかし、実践演習を行います。</a:t>
                      </a:r>
                      <a:endParaRPr lang="ja-JP" sz="9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460121592"/>
              </p:ext>
            </p:extLst>
          </p:nvPr>
        </p:nvGraphicFramePr>
        <p:xfrm>
          <a:off x="332655" y="6393160"/>
          <a:ext cx="6192689" cy="2376264"/>
        </p:xfrm>
        <a:graphic>
          <a:graphicData uri="http://schemas.openxmlformats.org/drawingml/2006/table">
            <a:tbl>
              <a:tblPr firstRow="1" firstCol="1" bandRow="1">
                <a:tableStyleId>{5C22544A-7EE6-4342-B048-85BDC9FD1C3A}</a:tableStyleId>
              </a:tblPr>
              <a:tblGrid>
                <a:gridCol w="884670">
                  <a:extLst>
                    <a:ext uri="{9D8B030D-6E8A-4147-A177-3AD203B41FA5}">
                      <a16:colId xmlns:a16="http://schemas.microsoft.com/office/drawing/2014/main" val="20000"/>
                    </a:ext>
                  </a:extLst>
                </a:gridCol>
                <a:gridCol w="589780">
                  <a:extLst>
                    <a:ext uri="{9D8B030D-6E8A-4147-A177-3AD203B41FA5}">
                      <a16:colId xmlns:a16="http://schemas.microsoft.com/office/drawing/2014/main" val="20001"/>
                    </a:ext>
                  </a:extLst>
                </a:gridCol>
                <a:gridCol w="884670">
                  <a:extLst>
                    <a:ext uri="{9D8B030D-6E8A-4147-A177-3AD203B41FA5}">
                      <a16:colId xmlns:a16="http://schemas.microsoft.com/office/drawing/2014/main" val="20002"/>
                    </a:ext>
                  </a:extLst>
                </a:gridCol>
                <a:gridCol w="3833569">
                  <a:extLst>
                    <a:ext uri="{9D8B030D-6E8A-4147-A177-3AD203B41FA5}">
                      <a16:colId xmlns:a16="http://schemas.microsoft.com/office/drawing/2014/main" val="20003"/>
                    </a:ext>
                  </a:extLst>
                </a:gridCol>
              </a:tblGrid>
              <a:tr h="288032">
                <a:tc>
                  <a:txBody>
                    <a:bodyPr/>
                    <a:lstStyle/>
                    <a:p>
                      <a:pPr algn="ctr">
                        <a:spcAft>
                          <a:spcPts val="0"/>
                        </a:spcAft>
                      </a:pPr>
                      <a:r>
                        <a:rPr lang="ja-JP" sz="1050" kern="0" dirty="0">
                          <a:effectLst/>
                          <a:latin typeface="メイリオ" panose="020B0604030504040204" pitchFamily="50" charset="-128"/>
                          <a:ea typeface="メイリオ" panose="020B0604030504040204" pitchFamily="50" charset="-128"/>
                        </a:rPr>
                        <a:t>レベル</a:t>
                      </a:r>
                      <a:endParaRPr lang="ja-JP" sz="14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ctr">
                        <a:spcAft>
                          <a:spcPts val="0"/>
                        </a:spcAft>
                      </a:pPr>
                      <a:r>
                        <a:rPr lang="en-US" sz="900" kern="0" dirty="0">
                          <a:effectLst/>
                          <a:latin typeface="メイリオ" panose="020B0604030504040204" pitchFamily="50" charset="-128"/>
                          <a:ea typeface="メイリオ" panose="020B0604030504040204" pitchFamily="50" charset="-128"/>
                        </a:rPr>
                        <a:t>Lesson</a:t>
                      </a:r>
                      <a:endParaRPr lang="ja-JP" sz="11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ctr">
                        <a:spcAft>
                          <a:spcPts val="0"/>
                        </a:spcAft>
                      </a:pPr>
                      <a:r>
                        <a:rPr lang="ja-JP" altLang="en-US" sz="1000" kern="100" dirty="0">
                          <a:effectLst/>
                          <a:latin typeface="メイリオ" panose="020B0604030504040204" pitchFamily="50" charset="-128"/>
                          <a:ea typeface="メイリオ" panose="020B0604030504040204" pitchFamily="50" charset="-128"/>
                        </a:rPr>
                        <a:t>日程</a:t>
                      </a:r>
                      <a:endParaRPr lang="ja-JP" sz="10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kern="100" dirty="0">
                          <a:effectLst/>
                          <a:latin typeface="メイリオ" panose="020B0604030504040204" pitchFamily="50" charset="-128"/>
                          <a:ea typeface="メイリオ" panose="020B0604030504040204" pitchFamily="50" charset="-128"/>
                        </a:rPr>
                        <a:t>内　　容</a:t>
                      </a:r>
                      <a:endParaRPr lang="ja-JP" altLang="ja-JP" sz="10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extLst>
                  <a:ext uri="{0D108BD9-81ED-4DB2-BD59-A6C34878D82A}">
                    <a16:rowId xmlns:a16="http://schemas.microsoft.com/office/drawing/2014/main" val="10000"/>
                  </a:ext>
                </a:extLst>
              </a:tr>
              <a:tr h="720080">
                <a:tc rowSpan="3">
                  <a:txBody>
                    <a:bodyPr/>
                    <a:lstStyle/>
                    <a:p>
                      <a:pPr algn="ctr">
                        <a:spcAft>
                          <a:spcPts val="0"/>
                        </a:spcAft>
                      </a:pPr>
                      <a:r>
                        <a:rPr lang="ja-JP" sz="2000" kern="0" dirty="0">
                          <a:ln>
                            <a:solidFill>
                              <a:schemeClr val="tx1"/>
                            </a:solidFill>
                          </a:ln>
                          <a:solidFill>
                            <a:schemeClr val="bg1"/>
                          </a:solidFill>
                          <a:effectLst/>
                          <a:latin typeface="メイリオ" panose="020B0604030504040204" pitchFamily="50" charset="-128"/>
                          <a:ea typeface="メイリオ" panose="020B0604030504040204" pitchFamily="50" charset="-128"/>
                        </a:rPr>
                        <a:t>中 級</a:t>
                      </a:r>
                      <a:endParaRPr lang="ja-JP" sz="2400" kern="100" dirty="0">
                        <a:ln>
                          <a:solidFill>
                            <a:schemeClr val="tx1"/>
                          </a:solidFill>
                        </a:ln>
                        <a:solidFill>
                          <a:schemeClr val="bg1"/>
                        </a:solidFill>
                        <a:effectLst/>
                        <a:latin typeface="メイリオ" panose="020B0604030504040204" pitchFamily="50" charset="-128"/>
                        <a:ea typeface="メイリオ" panose="020B0604030504040204" pitchFamily="50" charset="-128"/>
                      </a:endParaRPr>
                    </a:p>
                    <a:p>
                      <a:pPr algn="ctr">
                        <a:spcAft>
                          <a:spcPts val="0"/>
                        </a:spcAft>
                      </a:pPr>
                      <a:r>
                        <a:rPr lang="ja-JP" sz="1050" kern="0" dirty="0">
                          <a:solidFill>
                            <a:schemeClr val="tx1"/>
                          </a:solidFill>
                          <a:effectLst/>
                          <a:latin typeface="メイリオ" panose="020B0604030504040204" pitchFamily="50" charset="-128"/>
                          <a:ea typeface="メイリオ" panose="020B0604030504040204" pitchFamily="50" charset="-128"/>
                        </a:rPr>
                        <a:t>目安</a:t>
                      </a:r>
                      <a:r>
                        <a:rPr lang="en-US" sz="1050" kern="0" dirty="0">
                          <a:solidFill>
                            <a:schemeClr val="tx1"/>
                          </a:solidFill>
                          <a:effectLst/>
                          <a:latin typeface="メイリオ" panose="020B0604030504040204" pitchFamily="50" charset="-128"/>
                          <a:ea typeface="メイリオ" panose="020B0604030504040204" pitchFamily="50" charset="-128"/>
                        </a:rPr>
                        <a:t>TOEIC 700</a:t>
                      </a:r>
                      <a:r>
                        <a:rPr lang="en-US" altLang="ja-JP" sz="1050" kern="0" dirty="0">
                          <a:solidFill>
                            <a:schemeClr val="tx1"/>
                          </a:solidFill>
                          <a:effectLst/>
                          <a:latin typeface="メイリオ" panose="020B0604030504040204" pitchFamily="50" charset="-128"/>
                          <a:ea typeface="メイリオ" panose="020B0604030504040204" pitchFamily="50" charset="-128"/>
                        </a:rPr>
                        <a:t>‐</a:t>
                      </a:r>
                      <a:endParaRPr lang="ja-JP" sz="14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68580" marR="68580" marT="0" marB="0" anchor="ctr">
                    <a:solidFill>
                      <a:srgbClr val="3ADE00"/>
                    </a:solidFill>
                  </a:tcPr>
                </a:tc>
                <a:tc>
                  <a:txBody>
                    <a:bodyPr/>
                    <a:lstStyle/>
                    <a:p>
                      <a:pPr algn="ctr">
                        <a:spcAft>
                          <a:spcPts val="0"/>
                        </a:spcAft>
                      </a:pPr>
                      <a:r>
                        <a:rPr lang="en-US" sz="900" kern="0" dirty="0">
                          <a:effectLst/>
                          <a:latin typeface="メイリオ" panose="020B0604030504040204" pitchFamily="50" charset="-128"/>
                          <a:ea typeface="メイリオ" panose="020B0604030504040204" pitchFamily="50" charset="-128"/>
                        </a:rPr>
                        <a:t>Lesson 1</a:t>
                      </a:r>
                      <a:endParaRPr lang="ja-JP" sz="11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ctr">
                        <a:spcAft>
                          <a:spcPts val="0"/>
                        </a:spcAft>
                      </a:pPr>
                      <a:r>
                        <a:rPr lang="en-US" altLang="ja-JP" sz="900" kern="100" dirty="0">
                          <a:effectLst/>
                          <a:latin typeface="メイリオ" panose="020B0604030504040204" pitchFamily="50" charset="-128"/>
                          <a:ea typeface="メイリオ" panose="020B0604030504040204" pitchFamily="50" charset="-128"/>
                        </a:rPr>
                        <a:t>9/12 (</a:t>
                      </a:r>
                      <a:r>
                        <a:rPr lang="ja-JP" altLang="en-US" sz="900" kern="100" dirty="0">
                          <a:effectLst/>
                          <a:latin typeface="メイリオ" panose="020B0604030504040204" pitchFamily="50" charset="-128"/>
                          <a:ea typeface="メイリオ" panose="020B0604030504040204" pitchFamily="50" charset="-128"/>
                        </a:rPr>
                        <a:t>火</a:t>
                      </a:r>
                      <a:r>
                        <a:rPr lang="en-US" altLang="ja-JP" sz="900" kern="100" dirty="0">
                          <a:effectLst/>
                          <a:latin typeface="メイリオ" panose="020B0604030504040204" pitchFamily="50" charset="-128"/>
                          <a:ea typeface="メイリオ" panose="020B0604030504040204" pitchFamily="50" charset="-128"/>
                        </a:rPr>
                        <a:t>)</a:t>
                      </a:r>
                      <a:r>
                        <a:rPr lang="ja-JP" altLang="en-US" sz="900" kern="100" dirty="0">
                          <a:effectLst/>
                          <a:latin typeface="メイリオ" panose="020B0604030504040204" pitchFamily="50" charset="-128"/>
                          <a:ea typeface="メイリオ" panose="020B0604030504040204" pitchFamily="50" charset="-128"/>
                        </a:rPr>
                        <a:t>　</a:t>
                      </a:r>
                      <a:r>
                        <a:rPr lang="en-US" altLang="ja-JP" sz="900" kern="100" dirty="0">
                          <a:effectLst/>
                          <a:latin typeface="メイリオ" panose="020B0604030504040204" pitchFamily="50" charset="-128"/>
                          <a:ea typeface="メイリオ" panose="020B0604030504040204" pitchFamily="50" charset="-128"/>
                        </a:rPr>
                        <a:t>13:40-16:20 </a:t>
                      </a:r>
                      <a:endParaRPr lang="en-US" altLang="ja-JP" sz="9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just">
                        <a:lnSpc>
                          <a:spcPts val="2500"/>
                        </a:lnSpc>
                        <a:spcAft>
                          <a:spcPts val="0"/>
                        </a:spcAft>
                      </a:pPr>
                      <a:r>
                        <a:rPr lang="en-US" sz="1050" b="1" kern="0" dirty="0">
                          <a:effectLst/>
                          <a:latin typeface="メイリオ" panose="020B0604030504040204" pitchFamily="50" charset="-128"/>
                          <a:ea typeface="メイリオ" panose="020B0604030504040204" pitchFamily="50" charset="-128"/>
                        </a:rPr>
                        <a:t>Creating themes and organizing a presentation</a:t>
                      </a:r>
                    </a:p>
                    <a:p>
                      <a:pPr algn="just">
                        <a:spcAft>
                          <a:spcPts val="0"/>
                        </a:spcAft>
                      </a:pPr>
                      <a:r>
                        <a:rPr lang="ja-JP" altLang="en-US" sz="900" kern="100" dirty="0">
                          <a:effectLst/>
                          <a:latin typeface="メイリオ" panose="020B0604030504040204" pitchFamily="50" charset="-128"/>
                          <a:ea typeface="メイリオ" panose="020B0604030504040204" pitchFamily="50" charset="-128"/>
                        </a:rPr>
                        <a:t>明瞭で聞き手に伝わりやすいプレゼンテーションの構造を学びます。</a:t>
                      </a:r>
                      <a:endParaRPr lang="ja-JP" sz="11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extLst>
                  <a:ext uri="{0D108BD9-81ED-4DB2-BD59-A6C34878D82A}">
                    <a16:rowId xmlns:a16="http://schemas.microsoft.com/office/drawing/2014/main" val="10001"/>
                  </a:ext>
                </a:extLst>
              </a:tr>
              <a:tr h="720080">
                <a:tc vMerge="1">
                  <a:txBody>
                    <a:bodyPr/>
                    <a:lstStyle/>
                    <a:p>
                      <a:endParaRPr kumimoji="1" lang="ja-JP" altLang="en-US"/>
                    </a:p>
                  </a:txBody>
                  <a:tcPr/>
                </a:tc>
                <a:tc>
                  <a:txBody>
                    <a:bodyPr/>
                    <a:lstStyle/>
                    <a:p>
                      <a:pPr algn="ctr">
                        <a:spcAft>
                          <a:spcPts val="0"/>
                        </a:spcAft>
                      </a:pPr>
                      <a:r>
                        <a:rPr lang="en-US" sz="900" kern="0" dirty="0">
                          <a:effectLst/>
                          <a:latin typeface="メイリオ" panose="020B0604030504040204" pitchFamily="50" charset="-128"/>
                          <a:ea typeface="メイリオ" panose="020B0604030504040204" pitchFamily="50" charset="-128"/>
                        </a:rPr>
                        <a:t>Lesson 2</a:t>
                      </a:r>
                      <a:endParaRPr lang="ja-JP" sz="11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900" kern="100" dirty="0">
                          <a:effectLst/>
                          <a:latin typeface="メイリオ" panose="020B0604030504040204" pitchFamily="50" charset="-128"/>
                          <a:ea typeface="メイリオ" panose="020B0604030504040204" pitchFamily="50" charset="-128"/>
                        </a:rPr>
                        <a:t>9/14 (</a:t>
                      </a:r>
                      <a:r>
                        <a:rPr lang="ja-JP" altLang="en-US" sz="900" kern="100" dirty="0">
                          <a:effectLst/>
                          <a:latin typeface="メイリオ" panose="020B0604030504040204" pitchFamily="50" charset="-128"/>
                          <a:ea typeface="メイリオ" panose="020B0604030504040204" pitchFamily="50" charset="-128"/>
                        </a:rPr>
                        <a:t>木</a:t>
                      </a:r>
                      <a:r>
                        <a:rPr lang="en-US" altLang="ja-JP" sz="900" kern="100" dirty="0">
                          <a:effectLst/>
                          <a:latin typeface="メイリオ" panose="020B0604030504040204" pitchFamily="50" charset="-128"/>
                          <a:ea typeface="メイリオ" panose="020B0604030504040204" pitchFamily="50" charset="-128"/>
                        </a:rPr>
                        <a:t>)</a:t>
                      </a:r>
                      <a:r>
                        <a:rPr lang="ja-JP" altLang="en-US" sz="900" kern="100" dirty="0">
                          <a:effectLst/>
                          <a:latin typeface="メイリオ" panose="020B0604030504040204" pitchFamily="50" charset="-128"/>
                          <a:ea typeface="メイリオ" panose="020B0604030504040204" pitchFamily="50" charset="-128"/>
                        </a:rPr>
                        <a:t>　　</a:t>
                      </a:r>
                      <a:r>
                        <a:rPr lang="en-US" altLang="ja-JP" sz="900" kern="100" dirty="0">
                          <a:effectLst/>
                          <a:latin typeface="メイリオ" panose="020B0604030504040204" pitchFamily="50" charset="-128"/>
                          <a:ea typeface="メイリオ" panose="020B0604030504040204" pitchFamily="50" charset="-128"/>
                        </a:rPr>
                        <a:t>13:40-16:20</a:t>
                      </a:r>
                      <a:endParaRPr lang="ja-JP" sz="9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just">
                        <a:lnSpc>
                          <a:spcPts val="2500"/>
                        </a:lnSpc>
                        <a:spcAft>
                          <a:spcPts val="0"/>
                        </a:spcAft>
                      </a:pPr>
                      <a:r>
                        <a:rPr lang="en-US" sz="1050" b="1" kern="0" dirty="0">
                          <a:effectLst/>
                          <a:latin typeface="メイリオ" panose="020B0604030504040204" pitchFamily="50" charset="-128"/>
                          <a:ea typeface="メイリオ" panose="020B0604030504040204" pitchFamily="50" charset="-128"/>
                        </a:rPr>
                        <a:t>Dealing with questions</a:t>
                      </a:r>
                    </a:p>
                    <a:p>
                      <a:pPr algn="just">
                        <a:spcAft>
                          <a:spcPts val="0"/>
                        </a:spcAft>
                      </a:pPr>
                      <a:r>
                        <a:rPr lang="ja-JP" altLang="en-US" sz="900" kern="100" dirty="0">
                          <a:effectLst/>
                          <a:latin typeface="メイリオ" panose="020B0604030504040204" pitchFamily="50" charset="-128"/>
                          <a:ea typeface="メイリオ" panose="020B0604030504040204" pitchFamily="50" charset="-128"/>
                        </a:rPr>
                        <a:t>プレゼンテーションで分かりやすく情報提供をし、質問があった際には適切に捕捉説明ができるよう、英語の表現方法を学びます。</a:t>
                      </a:r>
                      <a:endParaRPr lang="ja-JP" sz="9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extLst>
                  <a:ext uri="{0D108BD9-81ED-4DB2-BD59-A6C34878D82A}">
                    <a16:rowId xmlns:a16="http://schemas.microsoft.com/office/drawing/2014/main" val="10002"/>
                  </a:ext>
                </a:extLst>
              </a:tr>
              <a:tr h="648072">
                <a:tc vMerge="1">
                  <a:txBody>
                    <a:bodyPr/>
                    <a:lstStyle/>
                    <a:p>
                      <a:endParaRPr kumimoji="1" lang="ja-JP" altLang="en-US"/>
                    </a:p>
                  </a:txBody>
                  <a:tcPr/>
                </a:tc>
                <a:tc>
                  <a:txBody>
                    <a:bodyPr/>
                    <a:lstStyle/>
                    <a:p>
                      <a:pPr algn="ctr">
                        <a:spcAft>
                          <a:spcPts val="0"/>
                        </a:spcAft>
                      </a:pPr>
                      <a:r>
                        <a:rPr lang="en-US" sz="900" kern="0" dirty="0">
                          <a:effectLst/>
                          <a:latin typeface="メイリオ" panose="020B0604030504040204" pitchFamily="50" charset="-128"/>
                          <a:ea typeface="メイリオ" panose="020B0604030504040204" pitchFamily="50" charset="-128"/>
                        </a:rPr>
                        <a:t>Lesson 3</a:t>
                      </a:r>
                      <a:endParaRPr lang="ja-JP" sz="11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ctr">
                        <a:spcAft>
                          <a:spcPts val="0"/>
                        </a:spcAft>
                      </a:pPr>
                      <a:r>
                        <a:rPr lang="en-US" altLang="ja-JP" sz="900" kern="100" dirty="0">
                          <a:effectLst/>
                          <a:latin typeface="メイリオ" panose="020B0604030504040204" pitchFamily="50" charset="-128"/>
                          <a:ea typeface="メイリオ" panose="020B0604030504040204" pitchFamily="50" charset="-128"/>
                        </a:rPr>
                        <a:t>9/19 (</a:t>
                      </a:r>
                      <a:r>
                        <a:rPr lang="ja-JP" altLang="en-US" sz="900" kern="100" dirty="0">
                          <a:effectLst/>
                          <a:latin typeface="メイリオ" panose="020B0604030504040204" pitchFamily="50" charset="-128"/>
                          <a:ea typeface="メイリオ" panose="020B0604030504040204" pitchFamily="50" charset="-128"/>
                        </a:rPr>
                        <a:t>火</a:t>
                      </a:r>
                      <a:r>
                        <a:rPr lang="en-US" altLang="ja-JP" sz="900" kern="100" dirty="0">
                          <a:effectLst/>
                          <a:latin typeface="メイリオ" panose="020B0604030504040204" pitchFamily="50" charset="-128"/>
                          <a:ea typeface="メイリオ" panose="020B0604030504040204" pitchFamily="50" charset="-128"/>
                        </a:rPr>
                        <a:t>)</a:t>
                      </a:r>
                      <a:r>
                        <a:rPr lang="ja-JP" altLang="en-US" sz="900" kern="100" dirty="0">
                          <a:effectLst/>
                          <a:latin typeface="メイリオ" panose="020B0604030504040204" pitchFamily="50" charset="-128"/>
                          <a:ea typeface="メイリオ" panose="020B0604030504040204" pitchFamily="50" charset="-128"/>
                        </a:rPr>
                        <a:t>　</a:t>
                      </a:r>
                      <a:r>
                        <a:rPr lang="en-US" altLang="ja-JP" sz="900" kern="100" dirty="0">
                          <a:effectLst/>
                          <a:latin typeface="メイリオ" panose="020B0604030504040204" pitchFamily="50" charset="-128"/>
                          <a:ea typeface="メイリオ" panose="020B0604030504040204" pitchFamily="50" charset="-128"/>
                        </a:rPr>
                        <a:t>13:40-16:20</a:t>
                      </a:r>
                      <a:endParaRPr lang="ja-JP" sz="9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tc>
                  <a:txBody>
                    <a:bodyPr/>
                    <a:lstStyle/>
                    <a:p>
                      <a:pPr algn="just">
                        <a:lnSpc>
                          <a:spcPts val="2500"/>
                        </a:lnSpc>
                        <a:spcAft>
                          <a:spcPts val="0"/>
                        </a:spcAft>
                      </a:pPr>
                      <a:r>
                        <a:rPr lang="en-US" sz="1050" b="1" kern="0" dirty="0">
                          <a:effectLst/>
                          <a:latin typeface="メイリオ" panose="020B0604030504040204" pitchFamily="50" charset="-128"/>
                          <a:ea typeface="メイリオ" panose="020B0604030504040204" pitchFamily="50" charset="-128"/>
                        </a:rPr>
                        <a:t>PowerPoint presentation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900" kern="0" dirty="0">
                          <a:effectLst/>
                          <a:latin typeface="メイリオ" panose="020B0604030504040204" pitchFamily="50" charset="-128"/>
                          <a:ea typeface="メイリオ" panose="020B0604030504040204" pitchFamily="50" charset="-128"/>
                        </a:rPr>
                        <a:t>Lesson1, 2</a:t>
                      </a:r>
                      <a:r>
                        <a:rPr lang="ja-JP" altLang="en-US" sz="900" kern="0" dirty="0">
                          <a:effectLst/>
                          <a:latin typeface="メイリオ" panose="020B0604030504040204" pitchFamily="50" charset="-128"/>
                          <a:ea typeface="メイリオ" panose="020B0604030504040204" pitchFamily="50" charset="-128"/>
                        </a:rPr>
                        <a:t>で学んだプレゼンテーションスキルをいかし、実践演習を行います。</a:t>
                      </a:r>
                      <a:endParaRPr lang="ja-JP" sz="1200" kern="100" dirty="0">
                        <a:effectLst/>
                        <a:latin typeface="メイリオ" panose="020B0604030504040204" pitchFamily="50" charset="-128"/>
                        <a:ea typeface="メイリオ" panose="020B0604030504040204" pitchFamily="50" charset="-128"/>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
        <p:nvSpPr>
          <p:cNvPr id="14" name="テキスト ボックス 13"/>
          <p:cNvSpPr txBox="1"/>
          <p:nvPr/>
        </p:nvSpPr>
        <p:spPr>
          <a:xfrm>
            <a:off x="293892" y="3019577"/>
            <a:ext cx="6243471" cy="799258"/>
          </a:xfrm>
          <a:prstGeom prst="rect">
            <a:avLst/>
          </a:prstGeom>
          <a:noFill/>
        </p:spPr>
        <p:txBody>
          <a:bodyPr wrap="square" rtlCol="0">
            <a:spAutoFit/>
          </a:bodyPr>
          <a:lstStyle/>
          <a:p>
            <a:pPr>
              <a:lnSpc>
                <a:spcPct val="150000"/>
              </a:lnSpc>
            </a:pPr>
            <a:r>
              <a:rPr lang="ja-JP" altLang="en-US" sz="1050" dirty="0">
                <a:latin typeface="メイリオ" panose="020B0604030504040204" pitchFamily="50" charset="-128"/>
                <a:ea typeface="メイリオ" panose="020B0604030504040204" pitchFamily="50" charset="-128"/>
              </a:rPr>
              <a:t>当講座は</a:t>
            </a:r>
            <a:r>
              <a:rPr lang="en-US" altLang="ja-JP" sz="1050" dirty="0">
                <a:latin typeface="メイリオ" panose="020B0604030504040204" pitchFamily="50" charset="-128"/>
                <a:ea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rPr>
              <a:t>回のレッスンで構成されており、 そ</a:t>
            </a:r>
            <a:r>
              <a:rPr lang="ja-JP" altLang="ja-JP" sz="1050" dirty="0">
                <a:latin typeface="メイリオ" panose="020B0604030504040204" pitchFamily="50" charset="-128"/>
                <a:ea typeface="メイリオ" panose="020B0604030504040204" pitchFamily="50" charset="-128"/>
              </a:rPr>
              <a:t>れぞれの</a:t>
            </a:r>
            <a:r>
              <a:rPr lang="en-US" altLang="ja-JP" sz="1050" dirty="0">
                <a:latin typeface="メイリオ" panose="020B0604030504040204" pitchFamily="50" charset="-128"/>
                <a:ea typeface="メイリオ" panose="020B0604030504040204" pitchFamily="50" charset="-128"/>
              </a:rPr>
              <a:t>Lesson</a:t>
            </a:r>
            <a:r>
              <a:rPr lang="ja-JP" altLang="ja-JP" sz="1050" dirty="0">
                <a:latin typeface="メイリオ" panose="020B0604030504040204" pitchFamily="50" charset="-128"/>
                <a:ea typeface="メイリオ" panose="020B0604030504040204" pitchFamily="50" charset="-128"/>
              </a:rPr>
              <a:t>は</a:t>
            </a:r>
            <a:r>
              <a:rPr lang="en-US" altLang="ja-JP" sz="1050" dirty="0">
                <a:latin typeface="メイリオ" panose="020B0604030504040204" pitchFamily="50" charset="-128"/>
                <a:ea typeface="メイリオ" panose="020B0604030504040204" pitchFamily="50" charset="-128"/>
              </a:rPr>
              <a:t>1</a:t>
            </a:r>
            <a:r>
              <a:rPr lang="ja-JP" altLang="ja-JP" sz="1050" dirty="0">
                <a:latin typeface="メイリオ" panose="020B0604030504040204" pitchFamily="50" charset="-128"/>
                <a:ea typeface="メイリオ" panose="020B0604030504040204" pitchFamily="50" charset="-128"/>
              </a:rPr>
              <a:t>回完結型です。</a:t>
            </a:r>
            <a:r>
              <a:rPr lang="en-US" altLang="ja-JP" sz="1050" dirty="0">
                <a:latin typeface="メイリオ" panose="020B0604030504040204" pitchFamily="50" charset="-128"/>
                <a:ea typeface="メイリオ" panose="020B0604030504040204" pitchFamily="50" charset="-128"/>
              </a:rPr>
              <a:t>Lesson 1</a:t>
            </a:r>
            <a:r>
              <a:rPr lang="ja-JP" altLang="en-US" sz="1050" dirty="0" err="1">
                <a:latin typeface="メイリオ" panose="020B0604030504040204" pitchFamily="50" charset="-128"/>
                <a:ea typeface="メイリオ" panose="020B0604030504040204" pitchFamily="50" charset="-128"/>
              </a:rPr>
              <a:t>、</a:t>
            </a:r>
            <a:r>
              <a:rPr lang="en-US" altLang="ja-JP" sz="1050" dirty="0">
                <a:latin typeface="メイリオ" panose="020B0604030504040204" pitchFamily="50" charset="-128"/>
                <a:ea typeface="メイリオ" panose="020B0604030504040204" pitchFamily="50" charset="-128"/>
              </a:rPr>
              <a:t>2</a:t>
            </a:r>
            <a:r>
              <a:rPr lang="ja-JP" altLang="en-US" sz="1050" dirty="0">
                <a:latin typeface="メイリオ" panose="020B0604030504040204" pitchFamily="50" charset="-128"/>
                <a:ea typeface="メイリオ" panose="020B0604030504040204" pitchFamily="50" charset="-128"/>
              </a:rPr>
              <a:t>ではプレゼンテーションに必要なスキルを学び、</a:t>
            </a:r>
            <a:r>
              <a:rPr lang="en-US" altLang="ja-JP" sz="1050" dirty="0">
                <a:latin typeface="メイリオ" panose="020B0604030504040204" pitchFamily="50" charset="-128"/>
                <a:ea typeface="メイリオ" panose="020B0604030504040204" pitchFamily="50" charset="-128"/>
              </a:rPr>
              <a:t>Lesson 3</a:t>
            </a:r>
            <a:r>
              <a:rPr lang="ja-JP" altLang="en-US" sz="1050" dirty="0">
                <a:latin typeface="メイリオ" panose="020B0604030504040204" pitchFamily="50" charset="-128"/>
                <a:ea typeface="メイリオ" panose="020B0604030504040204" pitchFamily="50" charset="-128"/>
              </a:rPr>
              <a:t>では、実際にプレゼンテーションを行います。　対象レベルをご確認の上、いずれかの講座にお申し込みください。</a:t>
            </a:r>
            <a:endParaRPr lang="en-US" altLang="ja-JP" sz="1050" dirty="0">
              <a:latin typeface="メイリオ" panose="020B0604030504040204" pitchFamily="50" charset="-128"/>
              <a:ea typeface="メイリオ" panose="020B0604030504040204" pitchFamily="50" charset="-128"/>
            </a:endParaRPr>
          </a:p>
        </p:txBody>
      </p:sp>
      <p:sp>
        <p:nvSpPr>
          <p:cNvPr id="8" name="星 12 7"/>
          <p:cNvSpPr/>
          <p:nvPr/>
        </p:nvSpPr>
        <p:spPr>
          <a:xfrm rot="752205">
            <a:off x="5095728" y="170898"/>
            <a:ext cx="1724705" cy="787883"/>
          </a:xfrm>
          <a:prstGeom prst="star12">
            <a:avLst>
              <a:gd name="adj" fmla="val 34965"/>
            </a:avLst>
          </a:prstGeom>
          <a:solidFill>
            <a:srgbClr val="002060"/>
          </a:solidFill>
          <a:ln w="127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chemeClr val="accent3">
                  <a:lumMod val="60000"/>
                  <a:lumOff val="40000"/>
                </a:schemeClr>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rot="839197">
            <a:off x="5357690" y="383049"/>
            <a:ext cx="1140792" cy="461665"/>
          </a:xfrm>
          <a:prstGeom prst="rect">
            <a:avLst/>
          </a:prstGeom>
          <a:noFill/>
        </p:spPr>
        <p:txBody>
          <a:bodyPr wrap="square" rtlCol="0">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rPr>
              <a:t>オンライン</a:t>
            </a:r>
            <a:endParaRPr lang="en-US" altLang="ja-JP" sz="1200" b="1" dirty="0">
              <a:solidFill>
                <a:schemeClr val="bg1"/>
              </a:solidFill>
              <a:latin typeface="メイリオ" panose="020B0604030504040204" pitchFamily="50" charset="-128"/>
              <a:ea typeface="メイリオ" panose="020B0604030504040204" pitchFamily="50" charset="-128"/>
            </a:endParaRPr>
          </a:p>
          <a:p>
            <a:pPr algn="ctr"/>
            <a:r>
              <a:rPr lang="ja-JP" altLang="en-US" sz="1200" b="1" dirty="0">
                <a:solidFill>
                  <a:schemeClr val="bg1"/>
                </a:solidFill>
                <a:latin typeface="メイリオ" panose="020B0604030504040204" pitchFamily="50" charset="-128"/>
                <a:ea typeface="メイリオ" panose="020B0604030504040204" pitchFamily="50" charset="-128"/>
              </a:rPr>
              <a:t>開催</a:t>
            </a:r>
            <a:r>
              <a:rPr lang="en-US" altLang="ja-JP" sz="1200" b="1" dirty="0">
                <a:solidFill>
                  <a:schemeClr val="bg1"/>
                </a:solidFill>
                <a:latin typeface="メイリオ" panose="020B0604030504040204" pitchFamily="50" charset="-128"/>
                <a:ea typeface="メイリオ" panose="020B0604030504040204" pitchFamily="50" charset="-128"/>
              </a:rPr>
              <a:t>‼</a:t>
            </a:r>
            <a:endParaRPr kumimoji="1" lang="ja-JP" altLang="en-US" sz="1800" b="1" dirty="0">
              <a:solidFill>
                <a:schemeClr val="bg1"/>
              </a:solidFill>
            </a:endParaRPr>
          </a:p>
        </p:txBody>
      </p:sp>
      <p:sp>
        <p:nvSpPr>
          <p:cNvPr id="20" name="テキスト ボックス 19"/>
          <p:cNvSpPr txBox="1"/>
          <p:nvPr/>
        </p:nvSpPr>
        <p:spPr>
          <a:xfrm>
            <a:off x="293892" y="8841432"/>
            <a:ext cx="6087436" cy="923330"/>
          </a:xfrm>
          <a:prstGeom prst="rect">
            <a:avLst/>
          </a:prstGeom>
          <a:noFill/>
        </p:spPr>
        <p:txBody>
          <a:bodyPr wrap="square" rtlCol="0">
            <a:spAutoFit/>
          </a:bodyPr>
          <a:lstStyle/>
          <a:p>
            <a:pPr>
              <a:lnSpc>
                <a:spcPct val="150000"/>
              </a:lnSpc>
            </a:pPr>
            <a:r>
              <a:rPr lang="ja-JP" altLang="en-US" sz="900" dirty="0">
                <a:latin typeface="メイリオ" panose="020B0604030504040204" pitchFamily="50" charset="-128"/>
                <a:ea typeface="メイリオ" panose="020B0604030504040204" pitchFamily="50" charset="-128"/>
              </a:rPr>
              <a:t>■受講にあたっての注意事項</a:t>
            </a:r>
            <a:endParaRPr lang="en-US" altLang="ja-JP" sz="900" dirty="0">
              <a:latin typeface="メイリオ" panose="020B0604030504040204" pitchFamily="50" charset="-128"/>
              <a:ea typeface="メイリオ" panose="020B0604030504040204" pitchFamily="50" charset="-128"/>
            </a:endParaRPr>
          </a:p>
          <a:p>
            <a:pPr marL="171450" indent="-171450">
              <a:lnSpc>
                <a:spcPct val="150000"/>
              </a:lnSpc>
              <a:buFont typeface="Wingdings" panose="05000000000000000000" pitchFamily="2" charset="2"/>
              <a:buChar char="ü"/>
            </a:pPr>
            <a:r>
              <a:rPr lang="ja-JP" altLang="en-US" sz="900" dirty="0">
                <a:latin typeface="メイリオ" panose="020B0604030504040204" pitchFamily="50" charset="-128"/>
                <a:ea typeface="メイリオ" panose="020B0604030504040204" pitchFamily="50" charset="-128"/>
              </a:rPr>
              <a:t>参加型の授業のため、カメラ</a:t>
            </a:r>
            <a:r>
              <a:rPr lang="en-US" altLang="ja-JP" sz="900" dirty="0">
                <a:latin typeface="メイリオ" panose="020B0604030504040204" pitchFamily="50" charset="-128"/>
                <a:ea typeface="メイリオ" panose="020B0604030504040204" pitchFamily="50" charset="-128"/>
              </a:rPr>
              <a:t>ON</a:t>
            </a:r>
            <a:r>
              <a:rPr lang="ja-JP" altLang="en-US" sz="900" dirty="0" err="1">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マイク</a:t>
            </a:r>
            <a:r>
              <a:rPr lang="en-US" altLang="ja-JP" sz="900" dirty="0">
                <a:latin typeface="メイリオ" panose="020B0604030504040204" pitchFamily="50" charset="-128"/>
                <a:ea typeface="メイリオ" panose="020B0604030504040204" pitchFamily="50" charset="-128"/>
              </a:rPr>
              <a:t>ON</a:t>
            </a:r>
            <a:r>
              <a:rPr lang="ja-JP" altLang="en-US" sz="900" dirty="0">
                <a:latin typeface="メイリオ" panose="020B0604030504040204" pitchFamily="50" charset="-128"/>
                <a:ea typeface="メイリオ" panose="020B0604030504040204" pitchFamily="50" charset="-128"/>
              </a:rPr>
              <a:t>でご参加ください。</a:t>
            </a:r>
          </a:p>
          <a:p>
            <a:pPr marL="171450" indent="-171450">
              <a:lnSpc>
                <a:spcPct val="150000"/>
              </a:lnSpc>
              <a:buFont typeface="Wingdings" panose="05000000000000000000" pitchFamily="2" charset="2"/>
              <a:buChar char="ü"/>
            </a:pPr>
            <a:r>
              <a:rPr lang="ja-JP" altLang="en-US" sz="900" dirty="0">
                <a:latin typeface="メイリオ" panose="020B0604030504040204" pitchFamily="50" charset="-128"/>
                <a:ea typeface="メイリオ" panose="020B0604030504040204" pitchFamily="50" charset="-128"/>
              </a:rPr>
              <a:t>安定したネットワーク環境のもとでご受講ください。</a:t>
            </a:r>
            <a:endParaRPr lang="en-US" altLang="ja-JP" sz="900" dirty="0">
              <a:latin typeface="メイリオ" panose="020B0604030504040204" pitchFamily="50" charset="-128"/>
              <a:ea typeface="メイリオ" panose="020B0604030504040204" pitchFamily="50" charset="-128"/>
            </a:endParaRPr>
          </a:p>
          <a:p>
            <a:pPr marL="171450" indent="-171450">
              <a:lnSpc>
                <a:spcPct val="150000"/>
              </a:lnSpc>
              <a:buFont typeface="Wingdings" panose="05000000000000000000" pitchFamily="2" charset="2"/>
              <a:buChar char="ü"/>
            </a:pPr>
            <a:r>
              <a:rPr lang="ja-JP" altLang="en-US" sz="900" dirty="0">
                <a:latin typeface="メイリオ" panose="020B0604030504040204" pitchFamily="50" charset="-128"/>
                <a:ea typeface="メイリオ" panose="020B0604030504040204" pitchFamily="50" charset="-128"/>
              </a:rPr>
              <a:t>教材は事前にデータをメールでお送りします。必要な方は各自で印刷をお願いいたします。</a:t>
            </a:r>
            <a:endParaRPr lang="en-US" altLang="ja-JP" sz="9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5229200" y="3711113"/>
            <a:ext cx="1436612" cy="215444"/>
          </a:xfrm>
          <a:prstGeom prst="rect">
            <a:avLst/>
          </a:prstGeom>
          <a:noFill/>
        </p:spPr>
        <p:txBody>
          <a:bodyPr wrap="none" rtlCol="0">
            <a:spAutoFit/>
          </a:bodyPr>
          <a:lstStyle/>
          <a:p>
            <a:r>
              <a:rPr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各</a:t>
            </a:r>
            <a:r>
              <a:rPr lang="en-US" altLang="ja-JP" sz="800" dirty="0">
                <a:latin typeface="Meiryo UI" panose="020B0604030504040204" pitchFamily="50" charset="-128"/>
                <a:ea typeface="Meiryo UI" panose="020B0604030504040204" pitchFamily="50" charset="-128"/>
              </a:rPr>
              <a:t>Lesson </a:t>
            </a:r>
            <a:r>
              <a:rPr kumimoji="1" lang="ja-JP" altLang="en-US" sz="800" dirty="0">
                <a:latin typeface="Meiryo UI" panose="020B0604030504040204" pitchFamily="50" charset="-128"/>
                <a:ea typeface="Meiryo UI" panose="020B0604030504040204" pitchFamily="50" charset="-128"/>
              </a:rPr>
              <a:t>休憩</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分含む）</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44000" y="143034"/>
            <a:ext cx="3168352" cy="338554"/>
          </a:xfrm>
          <a:prstGeom prst="rect">
            <a:avLst/>
          </a:prstGeom>
          <a:noFill/>
        </p:spPr>
        <p:txBody>
          <a:bodyPr wrap="square" rtlCol="0">
            <a:spAutoFit/>
          </a:bodyPr>
          <a:lstStyle/>
          <a:p>
            <a:pPr marL="342900" indent="-342900">
              <a:buFont typeface="Wingdings" panose="05000000000000000000" pitchFamily="2" charset="2"/>
              <a:buChar char="n"/>
            </a:pPr>
            <a:r>
              <a:rPr lang="ja-JP" altLang="en-US" sz="1600" b="1" dirty="0">
                <a:solidFill>
                  <a:srgbClr val="002060"/>
                </a:solidFill>
                <a:latin typeface="メイリオ" panose="020B0604030504040204" pitchFamily="50" charset="-128"/>
                <a:ea typeface="メイリオ" panose="020B0604030504040204" pitchFamily="50" charset="-128"/>
              </a:rPr>
              <a:t>講座詳細・申込方法</a:t>
            </a:r>
            <a:endParaRPr kumimoji="1" lang="ja-JP" altLang="en-US" sz="1600" b="1" dirty="0">
              <a:solidFill>
                <a:srgbClr val="002060"/>
              </a:solidFill>
              <a:latin typeface="メイリオ" panose="020B0604030504040204" pitchFamily="50" charset="-128"/>
              <a:ea typeface="メイリオ"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97872757"/>
              </p:ext>
            </p:extLst>
          </p:nvPr>
        </p:nvGraphicFramePr>
        <p:xfrm>
          <a:off x="184041" y="525583"/>
          <a:ext cx="6480000" cy="5315695"/>
        </p:xfrm>
        <a:graphic>
          <a:graphicData uri="http://schemas.openxmlformats.org/drawingml/2006/table">
            <a:tbl>
              <a:tblPr firstCol="1" bandRow="1">
                <a:tableStyleId>{5C22544A-7EE6-4342-B048-85BDC9FD1C3A}</a:tableStyleId>
              </a:tblPr>
              <a:tblGrid>
                <a:gridCol w="860037">
                  <a:extLst>
                    <a:ext uri="{9D8B030D-6E8A-4147-A177-3AD203B41FA5}">
                      <a16:colId xmlns:a16="http://schemas.microsoft.com/office/drawing/2014/main" val="20000"/>
                    </a:ext>
                  </a:extLst>
                </a:gridCol>
                <a:gridCol w="5619963">
                  <a:extLst>
                    <a:ext uri="{9D8B030D-6E8A-4147-A177-3AD203B41FA5}">
                      <a16:colId xmlns:a16="http://schemas.microsoft.com/office/drawing/2014/main" val="20001"/>
                    </a:ext>
                  </a:extLst>
                </a:gridCol>
              </a:tblGrid>
              <a:tr h="288000">
                <a:tc>
                  <a:txBody>
                    <a:bodyPr/>
                    <a:lstStyle/>
                    <a:p>
                      <a:pPr algn="l"/>
                      <a:r>
                        <a:rPr kumimoji="1" lang="ja-JP" altLang="en-US" sz="1000" dirty="0">
                          <a:latin typeface="メイリオ" panose="020B0604030504040204" pitchFamily="50" charset="-128"/>
                          <a:ea typeface="メイリオ" panose="020B0604030504040204" pitchFamily="50" charset="-128"/>
                        </a:rPr>
                        <a:t>対象者</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tcPr>
                </a:tc>
                <a:tc>
                  <a:txBody>
                    <a:bodyPr/>
                    <a:lstStyle/>
                    <a:p>
                      <a:r>
                        <a:rPr kumimoji="1" lang="ja-JP" altLang="en-US" sz="1000" dirty="0">
                          <a:latin typeface="メイリオ" panose="020B0604030504040204" pitchFamily="50" charset="-128"/>
                          <a:ea typeface="メイリオ" panose="020B0604030504040204" pitchFamily="50" charset="-128"/>
                        </a:rPr>
                        <a:t>大阪大学に所属する学生（学部生・大学院生）および研究者（教員・研究員）の方</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8000">
                <a:tc>
                  <a:txBody>
                    <a:bodyPr/>
                    <a:lstStyle/>
                    <a:p>
                      <a:pPr algn="l"/>
                      <a:r>
                        <a:rPr kumimoji="1" lang="ja-JP" altLang="en-US" sz="1000" dirty="0">
                          <a:latin typeface="メイリオ" panose="020B0604030504040204" pitchFamily="50" charset="-128"/>
                          <a:ea typeface="メイリオ" panose="020B0604030504040204" pitchFamily="50" charset="-128"/>
                        </a:rPr>
                        <a:t>実施形式</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tcPr>
                </a:tc>
                <a:tc>
                  <a:txBody>
                    <a:bodyPr/>
                    <a:lstStyle/>
                    <a:p>
                      <a:r>
                        <a:rPr kumimoji="1" lang="ja-JP" altLang="en-US" sz="1000" dirty="0">
                          <a:latin typeface="メイリオ" panose="020B0604030504040204" pitchFamily="50" charset="-128"/>
                          <a:ea typeface="メイリオ" panose="020B0604030504040204" pitchFamily="50" charset="-128"/>
                        </a:rPr>
                        <a:t>オンライン　（</a:t>
                      </a:r>
                      <a:r>
                        <a:rPr kumimoji="1" lang="en-US" altLang="ja-JP" sz="1000" dirty="0">
                          <a:latin typeface="メイリオ" panose="020B0604030504040204" pitchFamily="50" charset="-128"/>
                          <a:ea typeface="メイリオ" panose="020B0604030504040204" pitchFamily="50" charset="-128"/>
                        </a:rPr>
                        <a:t>Zoom</a:t>
                      </a:r>
                      <a:r>
                        <a:rPr kumimoji="1" lang="ja-JP" altLang="en-US" sz="1000" dirty="0">
                          <a:latin typeface="メイリオ" panose="020B0604030504040204" pitchFamily="50" charset="-128"/>
                          <a:ea typeface="メイリオ" panose="020B0604030504040204" pitchFamily="50" charset="-128"/>
                        </a:rPr>
                        <a:t>ミーティング形式）</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8000">
                <a:tc>
                  <a:txBody>
                    <a:bodyPr/>
                    <a:lstStyle/>
                    <a:p>
                      <a:pPr algn="l"/>
                      <a:r>
                        <a:rPr kumimoji="1" lang="ja-JP" altLang="en-US" sz="1000" dirty="0">
                          <a:latin typeface="メイリオ" panose="020B0604030504040204" pitchFamily="50" charset="-128"/>
                          <a:ea typeface="メイリオ" panose="020B0604030504040204" pitchFamily="50" charset="-128"/>
                        </a:rPr>
                        <a:t>受講料</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tcPr>
                </a:tc>
                <a:tc>
                  <a:txBody>
                    <a:bodyPr/>
                    <a:lstStyle/>
                    <a:p>
                      <a:r>
                        <a:rPr kumimoji="1" lang="ja-JP" altLang="en-US" sz="1000" dirty="0">
                          <a:latin typeface="メイリオ" panose="020B0604030504040204" pitchFamily="50" charset="-128"/>
                          <a:ea typeface="メイリオ" panose="020B0604030504040204" pitchFamily="50" charset="-128"/>
                        </a:rPr>
                        <a:t>無　料</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a:txBody>
                    <a:bodyPr/>
                    <a:lstStyle/>
                    <a:p>
                      <a:pPr algn="l"/>
                      <a:r>
                        <a:rPr kumimoji="1" lang="ja-JP" altLang="en-US" sz="1000" dirty="0">
                          <a:latin typeface="メイリオ" panose="020B0604030504040204" pitchFamily="50" charset="-128"/>
                          <a:ea typeface="メイリオ" panose="020B0604030504040204" pitchFamily="50" charset="-128"/>
                        </a:rPr>
                        <a:t>定員</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tcPr>
                </a:tc>
                <a:tc>
                  <a:txBody>
                    <a:bodyPr/>
                    <a:lstStyle/>
                    <a:p>
                      <a:r>
                        <a:rPr kumimoji="1" lang="ja-JP" altLang="en-US" sz="1000" dirty="0">
                          <a:latin typeface="メイリオ" panose="020B0604030504040204" pitchFamily="50" charset="-128"/>
                          <a:ea typeface="メイリオ" panose="020B0604030504040204" pitchFamily="50" charset="-128"/>
                        </a:rPr>
                        <a:t>各レッスン　</a:t>
                      </a:r>
                      <a:r>
                        <a:rPr kumimoji="1" lang="en-US" altLang="ja-JP" sz="1000" dirty="0">
                          <a:latin typeface="メイリオ" panose="020B0604030504040204" pitchFamily="50" charset="-128"/>
                          <a:ea typeface="メイリオ" panose="020B0604030504040204" pitchFamily="50" charset="-128"/>
                        </a:rPr>
                        <a:t>16</a:t>
                      </a:r>
                      <a:r>
                        <a:rPr kumimoji="1" lang="ja-JP" altLang="en-US" sz="1000" dirty="0">
                          <a:latin typeface="メイリオ" panose="020B0604030504040204" pitchFamily="50" charset="-128"/>
                          <a:ea typeface="メイリオ" panose="020B0604030504040204" pitchFamily="50" charset="-128"/>
                        </a:rPr>
                        <a:t>名</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8000">
                <a:tc>
                  <a:txBody>
                    <a:bodyPr/>
                    <a:lstStyle/>
                    <a:p>
                      <a:pPr algn="l"/>
                      <a:r>
                        <a:rPr kumimoji="1" lang="ja-JP" altLang="en-US" sz="1000" dirty="0">
                          <a:latin typeface="メイリオ" panose="020B0604030504040204" pitchFamily="50" charset="-128"/>
                          <a:ea typeface="メイリオ" panose="020B0604030504040204" pitchFamily="50" charset="-128"/>
                        </a:rPr>
                        <a:t>申込締切日</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tcPr>
                </a:tc>
                <a:tc>
                  <a:txBody>
                    <a:bodyPr/>
                    <a:lstStyle/>
                    <a:p>
                      <a:pPr>
                        <a:lnSpc>
                          <a:spcPct val="150000"/>
                        </a:lnSpc>
                      </a:pPr>
                      <a:r>
                        <a:rPr kumimoji="1" lang="en-US" altLang="ja-JP" sz="1000" b="1" u="none" dirty="0">
                          <a:solidFill>
                            <a:srgbClr val="C00000"/>
                          </a:solidFill>
                          <a:latin typeface="メイリオ" panose="020B0604030504040204" pitchFamily="50" charset="-128"/>
                          <a:ea typeface="メイリオ" panose="020B0604030504040204" pitchFamily="50" charset="-128"/>
                        </a:rPr>
                        <a:t>2023</a:t>
                      </a:r>
                      <a:r>
                        <a:rPr kumimoji="1" lang="ja-JP" altLang="en-US" sz="1000" b="1" u="none" dirty="0">
                          <a:solidFill>
                            <a:srgbClr val="C00000"/>
                          </a:solidFill>
                          <a:latin typeface="メイリオ" panose="020B0604030504040204" pitchFamily="50" charset="-128"/>
                          <a:ea typeface="メイリオ" panose="020B0604030504040204" pitchFamily="50" charset="-128"/>
                        </a:rPr>
                        <a:t>年 </a:t>
                      </a:r>
                      <a:r>
                        <a:rPr kumimoji="1" lang="en-US" altLang="ja-JP" sz="1000" b="1" u="none" dirty="0">
                          <a:solidFill>
                            <a:srgbClr val="C00000"/>
                          </a:solidFill>
                          <a:latin typeface="メイリオ" panose="020B0604030504040204" pitchFamily="50" charset="-128"/>
                          <a:ea typeface="メイリオ" panose="020B0604030504040204" pitchFamily="50" charset="-128"/>
                        </a:rPr>
                        <a:t>8</a:t>
                      </a:r>
                      <a:r>
                        <a:rPr kumimoji="1" lang="ja-JP" altLang="en-US" sz="1000" b="1" u="none" dirty="0">
                          <a:solidFill>
                            <a:srgbClr val="C00000"/>
                          </a:solidFill>
                          <a:latin typeface="メイリオ" panose="020B0604030504040204" pitchFamily="50" charset="-128"/>
                          <a:ea typeface="メイリオ" panose="020B0604030504040204" pitchFamily="50" charset="-128"/>
                        </a:rPr>
                        <a:t>月</a:t>
                      </a:r>
                      <a:r>
                        <a:rPr kumimoji="1" lang="en-US" altLang="ja-JP" sz="1000" b="1" u="none" dirty="0">
                          <a:solidFill>
                            <a:srgbClr val="C00000"/>
                          </a:solidFill>
                          <a:latin typeface="メイリオ" panose="020B0604030504040204" pitchFamily="50" charset="-128"/>
                          <a:ea typeface="メイリオ" panose="020B0604030504040204" pitchFamily="50" charset="-128"/>
                        </a:rPr>
                        <a:t>27</a:t>
                      </a:r>
                      <a:r>
                        <a:rPr kumimoji="1" lang="ja-JP" altLang="en-US" sz="1000" b="1" u="none" dirty="0">
                          <a:solidFill>
                            <a:srgbClr val="C00000"/>
                          </a:solidFill>
                          <a:latin typeface="メイリオ" panose="020B0604030504040204" pitchFamily="50" charset="-128"/>
                          <a:ea typeface="メイリオ" panose="020B0604030504040204" pitchFamily="50" charset="-128"/>
                        </a:rPr>
                        <a:t>日 </a:t>
                      </a:r>
                      <a:r>
                        <a:rPr kumimoji="1" lang="en-US" altLang="ja-JP" sz="1000" b="1" u="none" dirty="0">
                          <a:solidFill>
                            <a:srgbClr val="C00000"/>
                          </a:solidFill>
                          <a:latin typeface="メイリオ" panose="020B0604030504040204" pitchFamily="50" charset="-128"/>
                          <a:ea typeface="メイリオ" panose="020B0604030504040204" pitchFamily="50" charset="-128"/>
                        </a:rPr>
                        <a:t>(</a:t>
                      </a:r>
                      <a:r>
                        <a:rPr kumimoji="1" lang="ja-JP" altLang="en-US" sz="1000" b="1" u="none" dirty="0">
                          <a:solidFill>
                            <a:srgbClr val="C00000"/>
                          </a:solidFill>
                          <a:latin typeface="メイリオ" panose="020B0604030504040204" pitchFamily="50" charset="-128"/>
                          <a:ea typeface="メイリオ" panose="020B0604030504040204" pitchFamily="50" charset="-128"/>
                        </a:rPr>
                        <a:t>日</a:t>
                      </a:r>
                      <a:r>
                        <a:rPr kumimoji="1" lang="en-US" altLang="ja-JP" sz="1000" b="1" u="none" dirty="0">
                          <a:solidFill>
                            <a:srgbClr val="C00000"/>
                          </a:solidFill>
                          <a:latin typeface="メイリオ" panose="020B0604030504040204" pitchFamily="50" charset="-128"/>
                          <a:ea typeface="メイリオ" panose="020B0604030504040204" pitchFamily="50" charset="-128"/>
                        </a:rPr>
                        <a:t>)</a:t>
                      </a:r>
                      <a:r>
                        <a:rPr kumimoji="1" lang="ja-JP" altLang="en-US" sz="1000" b="1" u="none" dirty="0">
                          <a:solidFill>
                            <a:srgbClr val="C00000"/>
                          </a:solidFill>
                          <a:latin typeface="メイリオ" panose="020B0604030504040204" pitchFamily="50" charset="-128"/>
                          <a:ea typeface="メイリオ" panose="020B0604030504040204" pitchFamily="50" charset="-128"/>
                        </a:rPr>
                        <a:t> </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17502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申込方法</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下記</a:t>
                      </a:r>
                      <a:r>
                        <a:rPr kumimoji="1" lang="en-US" altLang="ja-JP" sz="1000" dirty="0">
                          <a:latin typeface="メイリオ" panose="020B0604030504040204" pitchFamily="50" charset="-128"/>
                          <a:ea typeface="メイリオ" panose="020B0604030504040204" pitchFamily="50" charset="-128"/>
                        </a:rPr>
                        <a:t>URL</a:t>
                      </a:r>
                      <a:r>
                        <a:rPr kumimoji="1" lang="ja-JP" altLang="en-US" sz="1000" dirty="0">
                          <a:latin typeface="メイリオ" panose="020B0604030504040204" pitchFamily="50" charset="-128"/>
                          <a:ea typeface="メイリオ" panose="020B0604030504040204" pitchFamily="50" charset="-128"/>
                        </a:rPr>
                        <a:t>より必要事項をご入力ください。</a:t>
                      </a:r>
                    </a:p>
                  </a:txBody>
                  <a:tcP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112414">
                <a:tc>
                  <a:txBody>
                    <a:bodyPr/>
                    <a:lstStyle/>
                    <a:p>
                      <a:pPr marL="0" indent="0" algn="l">
                        <a:buFont typeface="メイリオ" panose="020B0604030504040204" pitchFamily="50" charset="-128"/>
                        <a:buNone/>
                      </a:pPr>
                      <a:r>
                        <a:rPr lang="ja-JP" altLang="en-US" sz="1000" dirty="0">
                          <a:latin typeface="メイリオ" panose="020B0604030504040204" pitchFamily="50" charset="-128"/>
                          <a:ea typeface="メイリオ" panose="020B0604030504040204" pitchFamily="50" charset="-128"/>
                        </a:rPr>
                        <a:t>申込上の</a:t>
                      </a:r>
                      <a:endParaRPr lang="en-US" altLang="ja-JP" sz="1000" dirty="0">
                        <a:latin typeface="メイリオ" panose="020B0604030504040204" pitchFamily="50" charset="-128"/>
                        <a:ea typeface="メイリオ" panose="020B0604030504040204" pitchFamily="50" charset="-128"/>
                      </a:endParaRPr>
                    </a:p>
                    <a:p>
                      <a:pPr marL="0" indent="0" algn="l">
                        <a:buFont typeface="メイリオ" panose="020B0604030504040204" pitchFamily="50" charset="-128"/>
                        <a:buNone/>
                      </a:pPr>
                      <a:r>
                        <a:rPr lang="ja-JP" altLang="en-US" sz="1000" dirty="0">
                          <a:latin typeface="メイリオ" panose="020B0604030504040204" pitchFamily="50" charset="-128"/>
                          <a:ea typeface="メイリオ" panose="020B0604030504040204" pitchFamily="50" charset="-128"/>
                        </a:rPr>
                        <a:t>注意事項</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tcPr>
                </a:tc>
                <a:tc>
                  <a:txBody>
                    <a:bodyPr/>
                    <a:lstStyle/>
                    <a:p>
                      <a:pPr marL="171450" marR="0" indent="-171450" algn="l" defTabSz="914400" rtl="0" eaLnBrk="1" fontAlgn="auto" latinLnBrk="0" hangingPunct="1">
                        <a:lnSpc>
                          <a:spcPct val="150000"/>
                        </a:lnSpc>
                        <a:spcBef>
                          <a:spcPts val="0"/>
                        </a:spcBef>
                        <a:spcAft>
                          <a:spcPts val="0"/>
                        </a:spcAft>
                        <a:buClrTx/>
                        <a:buSzTx/>
                        <a:buFont typeface="メイリオ" panose="020B0604030504040204" pitchFamily="50" charset="-128"/>
                        <a:buChar char="※"/>
                        <a:tabLst/>
                        <a:defRPr/>
                      </a:pPr>
                      <a:r>
                        <a:rPr kumimoji="1" lang="ja-JP" altLang="en-US" sz="900" dirty="0">
                          <a:latin typeface="メイリオ" panose="020B0604030504040204" pitchFamily="50" charset="-128"/>
                          <a:ea typeface="メイリオ" panose="020B0604030504040204" pitchFamily="50" charset="-128"/>
                        </a:rPr>
                        <a:t>対象レベルをご確認の上、初級・中級いずれかにお申し込みください。両方にお申込みいただくことはできません。</a:t>
                      </a:r>
                      <a:endParaRPr kumimoji="1" lang="en-US" altLang="ja-JP" sz="900" dirty="0">
                        <a:latin typeface="メイリオ" panose="020B0604030504040204" pitchFamily="50" charset="-128"/>
                        <a:ea typeface="メイリオ" panose="020B0604030504040204" pitchFamily="50" charset="-128"/>
                      </a:endParaRPr>
                    </a:p>
                    <a:p>
                      <a:pPr>
                        <a:lnSpc>
                          <a:spcPct val="150000"/>
                        </a:lnSpc>
                      </a:pPr>
                      <a:r>
                        <a:rPr lang="en-US" altLang="ja-JP" sz="900" dirty="0">
                          <a:latin typeface="メイリオ" panose="020B0604030504040204" pitchFamily="50" charset="-128"/>
                          <a:ea typeface="メイリオ" panose="020B0604030504040204" pitchFamily="50" charset="-128"/>
                        </a:rPr>
                        <a:t>※ Lesson</a:t>
                      </a:r>
                      <a:r>
                        <a:rPr lang="ja-JP" altLang="en-US" sz="900" dirty="0">
                          <a:latin typeface="メイリオ" panose="020B0604030504040204" pitchFamily="50" charset="-128"/>
                          <a:ea typeface="メイリオ" panose="020B0604030504040204" pitchFamily="50" charset="-128"/>
                        </a:rPr>
                        <a:t>単位でお申込みいただけますが、</a:t>
                      </a:r>
                      <a:r>
                        <a:rPr lang="en-US" altLang="ja-JP" sz="900" dirty="0">
                          <a:latin typeface="メイリオ" panose="020B0604030504040204" pitchFamily="50" charset="-128"/>
                          <a:ea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rPr>
                        <a:t>回すべて受講できる方を優先的に受け付けます。</a:t>
                      </a:r>
                      <a:endParaRPr lang="en-US" altLang="ja-JP" sz="900" dirty="0">
                        <a:latin typeface="メイリオ" panose="020B0604030504040204" pitchFamily="50" charset="-128"/>
                        <a:ea typeface="メイリオ" panose="020B0604030504040204" pitchFamily="50" charset="-128"/>
                      </a:endParaRPr>
                    </a:p>
                    <a:p>
                      <a:pPr>
                        <a:lnSpc>
                          <a:spcPct val="150000"/>
                        </a:lnSpc>
                      </a:pP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定員を超えた場合は抽選となりますのであらかじめご了承ください。（先着順ではありません）</a:t>
                      </a:r>
                    </a:p>
                    <a:p>
                      <a:pPr marL="171450" marR="0" indent="-171450" algn="l" defTabSz="914400" rtl="0" eaLnBrk="1" fontAlgn="auto" latinLnBrk="0" hangingPunct="1">
                        <a:lnSpc>
                          <a:spcPct val="150000"/>
                        </a:lnSpc>
                        <a:spcBef>
                          <a:spcPts val="0"/>
                        </a:spcBef>
                        <a:spcAft>
                          <a:spcPts val="0"/>
                        </a:spcAft>
                        <a:buClrTx/>
                        <a:buSzTx/>
                        <a:buFont typeface="メイリオ" panose="020B0604030504040204" pitchFamily="50" charset="-128"/>
                        <a:buChar char="※"/>
                        <a:tabLst/>
                        <a:defRPr/>
                      </a:pPr>
                      <a:r>
                        <a:rPr kumimoji="1" lang="en-US" altLang="ja-JP" sz="900" dirty="0">
                          <a:latin typeface="メイリオ" panose="020B0604030504040204" pitchFamily="50" charset="-128"/>
                          <a:ea typeface="メイリオ" panose="020B0604030504040204" pitchFamily="50" charset="-128"/>
                        </a:rPr>
                        <a:t>Lesson3</a:t>
                      </a:r>
                      <a:r>
                        <a:rPr kumimoji="1" lang="ja-JP" altLang="en-US" sz="900" dirty="0">
                          <a:latin typeface="メイリオ" panose="020B0604030504040204" pitchFamily="50" charset="-128"/>
                          <a:ea typeface="メイリオ" panose="020B0604030504040204" pitchFamily="50" charset="-128"/>
                        </a:rPr>
                        <a:t>の参加条件は、「</a:t>
                      </a:r>
                      <a:r>
                        <a:rPr lang="en-US" altLang="ja-JP" sz="900" kern="0" dirty="0">
                          <a:effectLst/>
                          <a:latin typeface="メイリオ" panose="020B0604030504040204" pitchFamily="50" charset="-128"/>
                          <a:ea typeface="メイリオ" panose="020B0604030504040204" pitchFamily="50" charset="-128"/>
                        </a:rPr>
                        <a:t>Lesson1</a:t>
                      </a:r>
                      <a:r>
                        <a:rPr lang="ja-JP" altLang="ja-JP" sz="900" kern="0" dirty="0">
                          <a:effectLst/>
                          <a:latin typeface="メイリオ" panose="020B0604030504040204" pitchFamily="50" charset="-128"/>
                          <a:ea typeface="メイリオ" panose="020B0604030504040204" pitchFamily="50" charset="-128"/>
                        </a:rPr>
                        <a:t>もしくは</a:t>
                      </a:r>
                      <a:r>
                        <a:rPr lang="en-US" altLang="ja-JP" sz="900" kern="0" dirty="0">
                          <a:effectLst/>
                          <a:latin typeface="メイリオ" panose="020B0604030504040204" pitchFamily="50" charset="-128"/>
                          <a:ea typeface="メイリオ" panose="020B0604030504040204" pitchFamily="50" charset="-128"/>
                        </a:rPr>
                        <a:t>Lesson2</a:t>
                      </a:r>
                      <a:r>
                        <a:rPr lang="ja-JP" altLang="en-US" sz="900" kern="0" dirty="0">
                          <a:effectLst/>
                          <a:latin typeface="メイリオ" panose="020B0604030504040204" pitchFamily="50" charset="-128"/>
                          <a:ea typeface="メイリオ" panose="020B0604030504040204" pitchFamily="50" charset="-128"/>
                        </a:rPr>
                        <a:t>を受講した方、もしくは、既に</a:t>
                      </a:r>
                      <a:r>
                        <a:rPr lang="ja-JP" altLang="ja-JP" sz="900" kern="0" dirty="0">
                          <a:effectLst/>
                          <a:latin typeface="メイリオ" panose="020B0604030504040204" pitchFamily="50" charset="-128"/>
                          <a:ea typeface="メイリオ" panose="020B0604030504040204" pitchFamily="50" charset="-128"/>
                        </a:rPr>
                        <a:t>アカデミック</a:t>
                      </a:r>
                      <a:r>
                        <a:rPr lang="ja-JP" altLang="en-US" sz="900" kern="0" dirty="0">
                          <a:effectLst/>
                          <a:latin typeface="メイリオ" panose="020B0604030504040204" pitchFamily="50" charset="-128"/>
                          <a:ea typeface="メイリオ" panose="020B0604030504040204" pitchFamily="50" charset="-128"/>
                        </a:rPr>
                        <a:t>サポートデスクの</a:t>
                      </a:r>
                      <a:r>
                        <a:rPr lang="ja-JP" altLang="ja-JP" sz="900" kern="0" dirty="0">
                          <a:effectLst/>
                          <a:latin typeface="メイリオ" panose="020B0604030504040204" pitchFamily="50" charset="-128"/>
                          <a:ea typeface="メイリオ" panose="020B0604030504040204" pitchFamily="50" charset="-128"/>
                        </a:rPr>
                        <a:t>プレゼンテーション</a:t>
                      </a:r>
                      <a:r>
                        <a:rPr lang="ja-JP" altLang="en-US" sz="900" kern="0" dirty="0">
                          <a:effectLst/>
                          <a:latin typeface="メイリオ" panose="020B0604030504040204" pitchFamily="50" charset="-128"/>
                          <a:ea typeface="メイリオ" panose="020B0604030504040204" pitchFamily="50" charset="-128"/>
                        </a:rPr>
                        <a:t>講座</a:t>
                      </a:r>
                      <a:r>
                        <a:rPr lang="ja-JP" altLang="ja-JP" sz="900" kern="0" dirty="0">
                          <a:effectLst/>
                          <a:latin typeface="メイリオ" panose="020B0604030504040204" pitchFamily="50" charset="-128"/>
                          <a:ea typeface="メイリオ" panose="020B0604030504040204" pitchFamily="50" charset="-128"/>
                        </a:rPr>
                        <a:t>の基礎を学んだことがあ</a:t>
                      </a:r>
                      <a:r>
                        <a:rPr lang="ja-JP" altLang="en-US" sz="900" kern="0" dirty="0">
                          <a:effectLst/>
                          <a:latin typeface="メイリオ" panose="020B0604030504040204" pitchFamily="50" charset="-128"/>
                          <a:ea typeface="メイリオ" panose="020B0604030504040204" pitchFamily="50" charset="-128"/>
                        </a:rPr>
                        <a:t>り、発表用の</a:t>
                      </a:r>
                      <a:r>
                        <a:rPr lang="ja-JP" altLang="ja-JP" sz="900" kern="0" dirty="0">
                          <a:effectLst/>
                          <a:latin typeface="メイリオ" panose="020B0604030504040204" pitchFamily="50" charset="-128"/>
                          <a:ea typeface="メイリオ" panose="020B0604030504040204" pitchFamily="50" charset="-128"/>
                        </a:rPr>
                        <a:t>プレゼン資料</a:t>
                      </a:r>
                      <a:r>
                        <a:rPr lang="en-US" altLang="ja-JP" sz="900" kern="0" dirty="0">
                          <a:effectLst/>
                          <a:latin typeface="メイリオ" panose="020B0604030504040204" pitchFamily="50" charset="-128"/>
                          <a:ea typeface="メイリオ" panose="020B0604030504040204" pitchFamily="50" charset="-128"/>
                        </a:rPr>
                        <a:t>(</a:t>
                      </a:r>
                      <a:r>
                        <a:rPr lang="ja-JP" altLang="ja-JP" sz="900" kern="0" dirty="0">
                          <a:effectLst/>
                          <a:latin typeface="メイリオ" panose="020B0604030504040204" pitchFamily="50" charset="-128"/>
                          <a:ea typeface="メイリオ" panose="020B0604030504040204" pitchFamily="50" charset="-128"/>
                        </a:rPr>
                        <a:t>スライド</a:t>
                      </a:r>
                      <a:r>
                        <a:rPr lang="ja-JP" altLang="en-US" sz="900" kern="0" dirty="0">
                          <a:effectLst/>
                          <a:latin typeface="メイリオ" panose="020B0604030504040204" pitchFamily="50" charset="-128"/>
                          <a:ea typeface="メイリオ" panose="020B0604030504040204" pitchFamily="50" charset="-128"/>
                        </a:rPr>
                        <a:t>５</a:t>
                      </a:r>
                      <a:r>
                        <a:rPr lang="ja-JP" altLang="ja-JP" sz="900" kern="0" dirty="0">
                          <a:effectLst/>
                          <a:latin typeface="メイリオ" panose="020B0604030504040204" pitchFamily="50" charset="-128"/>
                          <a:ea typeface="メイリオ" panose="020B0604030504040204" pitchFamily="50" charset="-128"/>
                        </a:rPr>
                        <a:t>枚程度</a:t>
                      </a:r>
                      <a:r>
                        <a:rPr lang="en-US" altLang="ja-JP" sz="900" kern="0" dirty="0">
                          <a:effectLst/>
                          <a:latin typeface="メイリオ" panose="020B0604030504040204" pitchFamily="50" charset="-128"/>
                          <a:ea typeface="メイリオ" panose="020B0604030504040204" pitchFamily="50" charset="-128"/>
                        </a:rPr>
                        <a:t>)</a:t>
                      </a:r>
                      <a:r>
                        <a:rPr lang="ja-JP" altLang="ja-JP" sz="900" kern="0" dirty="0">
                          <a:effectLst/>
                          <a:latin typeface="メイリオ" panose="020B0604030504040204" pitchFamily="50" charset="-128"/>
                          <a:ea typeface="メイリオ" panose="020B0604030504040204" pitchFamily="50" charset="-128"/>
                        </a:rPr>
                        <a:t>を</a:t>
                      </a:r>
                      <a:r>
                        <a:rPr lang="ja-JP" altLang="en-US" sz="900" kern="0" dirty="0">
                          <a:effectLst/>
                          <a:latin typeface="メイリオ" panose="020B0604030504040204" pitchFamily="50" charset="-128"/>
                          <a:ea typeface="メイリオ" panose="020B0604030504040204" pitchFamily="50" charset="-128"/>
                        </a:rPr>
                        <a:t>事前に準備できる方」となります。</a:t>
                      </a:r>
                      <a:endParaRPr lang="ja-JP" altLang="ja-JP" sz="900" kern="100" dirty="0">
                        <a:solidFill>
                          <a:srgbClr val="FF0000"/>
                        </a:solidFill>
                        <a:effectLst/>
                        <a:latin typeface="メイリオ" panose="020B0604030504040204" pitchFamily="50" charset="-128"/>
                        <a:ea typeface="メイリオ" panose="020B0604030504040204" pitchFamily="50" charset="-128"/>
                        <a:cs typeface="Times New Roman"/>
                      </a:endParaRPr>
                    </a:p>
                    <a:p>
                      <a:pPr marL="171450" marR="0" indent="-171450" algn="l" defTabSz="914400" rtl="0" eaLnBrk="1" fontAlgn="auto" latinLnBrk="0" hangingPunct="1">
                        <a:lnSpc>
                          <a:spcPct val="150000"/>
                        </a:lnSpc>
                        <a:spcBef>
                          <a:spcPts val="0"/>
                        </a:spcBef>
                        <a:spcAft>
                          <a:spcPts val="0"/>
                        </a:spcAft>
                        <a:buClrTx/>
                        <a:buSzTx/>
                        <a:buFont typeface="メイリオ" panose="020B0604030504040204" pitchFamily="50" charset="-128"/>
                        <a:buChar char="※"/>
                        <a:tabLst/>
                        <a:defRPr/>
                      </a:pPr>
                      <a:r>
                        <a:rPr kumimoji="1" lang="ja-JP" altLang="en-US" sz="900" dirty="0">
                          <a:latin typeface="メイリオ" panose="020B0604030504040204" pitchFamily="50" charset="-128"/>
                          <a:ea typeface="メイリオ" panose="020B0604030504040204" pitchFamily="50" charset="-128"/>
                        </a:rPr>
                        <a:t>抽選結果の発表は、</a:t>
                      </a:r>
                      <a:r>
                        <a:rPr kumimoji="1" lang="en-US" altLang="ja-JP" sz="900" dirty="0">
                          <a:latin typeface="メイリオ" panose="020B0604030504040204" pitchFamily="50" charset="-128"/>
                          <a:ea typeface="メイリオ" panose="020B0604030504040204" pitchFamily="50" charset="-128"/>
                        </a:rPr>
                        <a:t>8</a:t>
                      </a:r>
                      <a:r>
                        <a:rPr kumimoji="1" lang="ja-JP" altLang="en-US" sz="900" dirty="0">
                          <a:latin typeface="メイリオ" panose="020B0604030504040204" pitchFamily="50" charset="-128"/>
                          <a:ea typeface="メイリオ" panose="020B0604030504040204" pitchFamily="50" charset="-128"/>
                        </a:rPr>
                        <a:t>月</a:t>
                      </a:r>
                      <a:r>
                        <a:rPr kumimoji="1" lang="en-US" altLang="ja-JP" sz="900" dirty="0">
                          <a:latin typeface="メイリオ" panose="020B0604030504040204" pitchFamily="50" charset="-128"/>
                          <a:ea typeface="メイリオ" panose="020B0604030504040204" pitchFamily="50" charset="-128"/>
                        </a:rPr>
                        <a:t>31</a:t>
                      </a:r>
                      <a:r>
                        <a:rPr kumimoji="1" lang="ja-JP" altLang="en-US" sz="900" dirty="0">
                          <a:latin typeface="メイリオ" panose="020B0604030504040204" pitchFamily="50" charset="-128"/>
                          <a:ea typeface="メイリオ" panose="020B0604030504040204" pitchFamily="50" charset="-128"/>
                        </a:rPr>
                        <a:t>日を予定しています。</a:t>
                      </a:r>
                      <a:r>
                        <a:rPr lang="en-US" altLang="ja-JP" sz="900" dirty="0">
                          <a:latin typeface="メイリオ" panose="020B0604030504040204" pitchFamily="50" charset="-128"/>
                          <a:ea typeface="メイリオ" panose="020B0604030504040204" pitchFamily="50" charset="-128"/>
                        </a:rPr>
                        <a:t>9</a:t>
                      </a:r>
                      <a:r>
                        <a:rPr lang="ja-JP" altLang="en-US" sz="900" dirty="0">
                          <a:latin typeface="メイリオ" panose="020B0604030504040204" pitchFamily="50" charset="-128"/>
                          <a:ea typeface="メイリオ" panose="020B0604030504040204" pitchFamily="50" charset="-128"/>
                        </a:rPr>
                        <a:t>月</a:t>
                      </a:r>
                      <a:r>
                        <a:rPr lang="en-US" altLang="ja-JP" sz="900" dirty="0">
                          <a:latin typeface="メイリオ" panose="020B0604030504040204" pitchFamily="50" charset="-128"/>
                          <a:ea typeface="メイリオ" panose="020B0604030504040204" pitchFamily="50" charset="-128"/>
                        </a:rPr>
                        <a:t>3</a:t>
                      </a:r>
                      <a:r>
                        <a:rPr lang="ja-JP" altLang="en-US" sz="900" dirty="0">
                          <a:latin typeface="メイリオ" panose="020B0604030504040204" pitchFamily="50" charset="-128"/>
                          <a:ea typeface="メイリオ" panose="020B0604030504040204" pitchFamily="50" charset="-128"/>
                        </a:rPr>
                        <a:t>日以降になっても連絡が無い場合は、お問い合わせください。</a:t>
                      </a:r>
                    </a:p>
                  </a:txBody>
                  <a:tcPr anchor="ctr">
                    <a:lnL w="12700" cap="flat" cmpd="sng" algn="ctr">
                      <a:solidFill>
                        <a:srgbClr val="0A1FBE"/>
                      </a:solidFill>
                      <a:prstDash val="solid"/>
                      <a:round/>
                      <a:headEnd type="none" w="med" len="med"/>
                      <a:tailEnd type="none" w="med" len="med"/>
                    </a:lnL>
                    <a:lnR w="12700" cap="flat" cmpd="sng" algn="ctr">
                      <a:solidFill>
                        <a:srgbClr val="0A1FBE"/>
                      </a:solidFill>
                      <a:prstDash val="solid"/>
                      <a:round/>
                      <a:headEnd type="none" w="med" len="med"/>
                      <a:tailEnd type="none" w="med" len="med"/>
                    </a:lnR>
                    <a:lnT w="12700" cap="flat" cmpd="sng" algn="ctr">
                      <a:solidFill>
                        <a:srgbClr val="0A1FBE"/>
                      </a:solidFill>
                      <a:prstDash val="solid"/>
                      <a:round/>
                      <a:headEnd type="none" w="med" len="med"/>
                      <a:tailEnd type="none" w="med" len="med"/>
                    </a:lnT>
                    <a:lnB w="12700" cap="flat" cmpd="sng" algn="ctr">
                      <a:solidFill>
                        <a:srgbClr val="0A1FBE"/>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26" name="テキスト ボックス 25"/>
          <p:cNvSpPr txBox="1"/>
          <p:nvPr/>
        </p:nvSpPr>
        <p:spPr>
          <a:xfrm>
            <a:off x="1811261" y="8856965"/>
            <a:ext cx="4508532" cy="992579"/>
          </a:xfrm>
          <a:prstGeom prst="rect">
            <a:avLst/>
          </a:prstGeom>
          <a:noFill/>
        </p:spPr>
        <p:txBody>
          <a:bodyPr wrap="square" rtlCol="0">
            <a:spAutoFit/>
          </a:bodyPr>
          <a:lstStyle/>
          <a:p>
            <a:r>
              <a:rPr lang="ja-JP" altLang="en-US" sz="1050" b="1" dirty="0">
                <a:solidFill>
                  <a:srgbClr val="002060"/>
                </a:solidFill>
                <a:latin typeface="メイリオ" panose="020B0604030504040204" pitchFamily="50" charset="-128"/>
                <a:ea typeface="メイリオ" panose="020B0604030504040204" pitchFamily="50" charset="-128"/>
              </a:rPr>
              <a:t>■問合せ先　アゴス・ジャパン</a:t>
            </a:r>
            <a:endParaRPr lang="en-US" altLang="ja-JP" sz="900" dirty="0">
              <a:solidFill>
                <a:srgbClr val="002060"/>
              </a:solidFill>
              <a:latin typeface="メイリオ" panose="020B0604030504040204" pitchFamily="50" charset="-128"/>
              <a:ea typeface="メイリオ" panose="020B0604030504040204" pitchFamily="50" charset="-128"/>
            </a:endParaRPr>
          </a:p>
          <a:p>
            <a:r>
              <a:rPr lang="ja-JP" altLang="en-US" sz="1050" b="1" dirty="0">
                <a:solidFill>
                  <a:srgbClr val="002060"/>
                </a:solidFill>
                <a:latin typeface="メイリオ" panose="020B0604030504040204" pitchFamily="50" charset="-128"/>
                <a:ea typeface="メイリオ" panose="020B0604030504040204" pitchFamily="50" charset="-128"/>
              </a:rPr>
              <a:t>　</a:t>
            </a:r>
            <a:r>
              <a:rPr lang="en-US" altLang="ja-JP" sz="1050" b="1" dirty="0">
                <a:solidFill>
                  <a:srgbClr val="002060"/>
                </a:solidFill>
                <a:latin typeface="メイリオ" panose="020B0604030504040204" pitchFamily="50" charset="-128"/>
                <a:ea typeface="メイリオ" panose="020B0604030504040204" pitchFamily="50" charset="-128"/>
              </a:rPr>
              <a:t>TEL</a:t>
            </a:r>
            <a:r>
              <a:rPr lang="ja-JP" altLang="en-US" sz="1050" b="1" dirty="0">
                <a:solidFill>
                  <a:srgbClr val="002060"/>
                </a:solidFill>
                <a:latin typeface="メイリオ" panose="020B0604030504040204" pitchFamily="50" charset="-128"/>
                <a:ea typeface="メイリオ" panose="020B0604030504040204" pitchFamily="50" charset="-128"/>
              </a:rPr>
              <a:t>：</a:t>
            </a:r>
            <a:r>
              <a:rPr lang="en-US" altLang="ja-JP" sz="1050" b="1" dirty="0">
                <a:solidFill>
                  <a:srgbClr val="002060"/>
                </a:solidFill>
                <a:latin typeface="メイリオ" panose="020B0604030504040204" pitchFamily="50" charset="-128"/>
                <a:ea typeface="メイリオ" panose="020B0604030504040204" pitchFamily="50" charset="-128"/>
              </a:rPr>
              <a:t>03-3463-1343   </a:t>
            </a:r>
          </a:p>
          <a:p>
            <a:r>
              <a:rPr lang="ja-JP" altLang="en-US" sz="1050" b="1" dirty="0">
                <a:solidFill>
                  <a:srgbClr val="002060"/>
                </a:solidFill>
                <a:latin typeface="メイリオ" panose="020B0604030504040204" pitchFamily="50" charset="-128"/>
                <a:ea typeface="メイリオ" panose="020B0604030504040204" pitchFamily="50" charset="-128"/>
              </a:rPr>
              <a:t>　メール：</a:t>
            </a:r>
            <a:r>
              <a:rPr lang="en-US" altLang="ja-JP" sz="1050" b="1" dirty="0">
                <a:solidFill>
                  <a:srgbClr val="002060"/>
                </a:solidFill>
                <a:latin typeface="メイリオ" panose="020B0604030504040204" pitchFamily="50" charset="-128"/>
                <a:ea typeface="メイリオ" panose="020B0604030504040204" pitchFamily="50" charset="-128"/>
                <a:hlinkClick r:id="rId2"/>
              </a:rPr>
              <a:t>jschool@agos.co.jp</a:t>
            </a:r>
            <a:r>
              <a:rPr lang="ja-JP" altLang="en-US" sz="1050" b="1" dirty="0">
                <a:solidFill>
                  <a:srgbClr val="002060"/>
                </a:solidFill>
                <a:latin typeface="メイリオ" panose="020B0604030504040204" pitchFamily="50" charset="-128"/>
                <a:ea typeface="メイリオ" panose="020B0604030504040204" pitchFamily="50" charset="-128"/>
              </a:rPr>
              <a:t>　</a:t>
            </a:r>
            <a:r>
              <a:rPr lang="ja-JP" altLang="en-US" sz="1000" dirty="0">
                <a:solidFill>
                  <a:srgbClr val="002060"/>
                </a:solidFill>
                <a:latin typeface="メイリオ" panose="020B0604030504040204" pitchFamily="50" charset="-128"/>
                <a:ea typeface="メイリオ" panose="020B0604030504040204" pitchFamily="50" charset="-128"/>
              </a:rPr>
              <a:t>（担当：内山）</a:t>
            </a:r>
            <a:endParaRPr lang="en-US" altLang="ja-JP" sz="1000" dirty="0">
              <a:solidFill>
                <a:srgbClr val="002060"/>
              </a:solidFill>
              <a:latin typeface="メイリオ" panose="020B0604030504040204" pitchFamily="50" charset="-128"/>
              <a:ea typeface="メイリオ" panose="020B0604030504040204" pitchFamily="50" charset="-128"/>
            </a:endParaRPr>
          </a:p>
          <a:p>
            <a:endParaRPr lang="en-US" altLang="ja-JP" sz="900" dirty="0">
              <a:solidFill>
                <a:srgbClr val="002060"/>
              </a:solidFill>
              <a:latin typeface="メイリオ" panose="020B0604030504040204" pitchFamily="50" charset="-128"/>
              <a:ea typeface="メイリオ" panose="020B0604030504040204" pitchFamily="50" charset="-128"/>
            </a:endParaRPr>
          </a:p>
          <a:p>
            <a:r>
              <a:rPr lang="en-US" altLang="ja-JP" sz="900" dirty="0">
                <a:solidFill>
                  <a:srgbClr val="002060"/>
                </a:solidFill>
                <a:latin typeface="メイリオ" panose="020B0604030504040204" pitchFamily="50" charset="-128"/>
                <a:ea typeface="メイリオ" panose="020B0604030504040204" pitchFamily="50" charset="-128"/>
              </a:rPr>
              <a:t>【</a:t>
            </a:r>
            <a:r>
              <a:rPr lang="ja-JP" altLang="en-US" sz="900" dirty="0">
                <a:solidFill>
                  <a:srgbClr val="002060"/>
                </a:solidFill>
                <a:latin typeface="メイリオ" panose="020B0604030504040204" pitchFamily="50" charset="-128"/>
                <a:ea typeface="メイリオ" panose="020B0604030504040204" pitchFamily="50" charset="-128"/>
              </a:rPr>
              <a:t>受付時間</a:t>
            </a:r>
            <a:r>
              <a:rPr lang="en-US" altLang="ja-JP" sz="900" dirty="0">
                <a:solidFill>
                  <a:srgbClr val="002060"/>
                </a:solidFill>
                <a:latin typeface="メイリオ" panose="020B0604030504040204" pitchFamily="50" charset="-128"/>
                <a:ea typeface="メイリオ" panose="020B0604030504040204" pitchFamily="50" charset="-128"/>
              </a:rPr>
              <a:t>】</a:t>
            </a:r>
            <a:r>
              <a:rPr lang="ja-JP" altLang="en-US" sz="900" dirty="0">
                <a:solidFill>
                  <a:srgbClr val="002060"/>
                </a:solidFill>
                <a:latin typeface="メイリオ" panose="020B0604030504040204" pitchFamily="50" charset="-128"/>
                <a:ea typeface="メイリオ" panose="020B0604030504040204" pitchFamily="50" charset="-128"/>
              </a:rPr>
              <a:t>火～金　</a:t>
            </a:r>
            <a:r>
              <a:rPr lang="en-US" altLang="ja-JP" sz="900" dirty="0">
                <a:solidFill>
                  <a:srgbClr val="002060"/>
                </a:solidFill>
                <a:latin typeface="メイリオ" panose="020B0604030504040204" pitchFamily="50" charset="-128"/>
                <a:ea typeface="メイリオ" panose="020B0604030504040204" pitchFamily="50" charset="-128"/>
              </a:rPr>
              <a:t>12:00</a:t>
            </a:r>
            <a:r>
              <a:rPr lang="ja-JP" altLang="en-US" sz="900" dirty="0">
                <a:solidFill>
                  <a:srgbClr val="002060"/>
                </a:solidFill>
                <a:latin typeface="メイリオ" panose="020B0604030504040204" pitchFamily="50" charset="-128"/>
                <a:ea typeface="メイリオ" panose="020B0604030504040204" pitchFamily="50" charset="-128"/>
              </a:rPr>
              <a:t>～</a:t>
            </a:r>
            <a:r>
              <a:rPr lang="en-US" altLang="ja-JP" sz="900" dirty="0">
                <a:solidFill>
                  <a:srgbClr val="002060"/>
                </a:solidFill>
                <a:latin typeface="メイリオ" panose="020B0604030504040204" pitchFamily="50" charset="-128"/>
                <a:ea typeface="メイリオ" panose="020B0604030504040204" pitchFamily="50" charset="-128"/>
              </a:rPr>
              <a:t>21:00</a:t>
            </a:r>
            <a:r>
              <a:rPr lang="ja-JP" altLang="en-US" sz="900" dirty="0">
                <a:solidFill>
                  <a:srgbClr val="002060"/>
                </a:solidFill>
                <a:latin typeface="メイリオ" panose="020B0604030504040204" pitchFamily="50" charset="-128"/>
                <a:ea typeface="メイリオ" panose="020B0604030504040204" pitchFamily="50" charset="-128"/>
              </a:rPr>
              <a:t>　土・日　</a:t>
            </a:r>
            <a:r>
              <a:rPr lang="en-US" altLang="ja-JP" sz="900" dirty="0">
                <a:solidFill>
                  <a:srgbClr val="002060"/>
                </a:solidFill>
                <a:latin typeface="メイリオ" panose="020B0604030504040204" pitchFamily="50" charset="-128"/>
                <a:ea typeface="メイリオ" panose="020B0604030504040204" pitchFamily="50" charset="-128"/>
              </a:rPr>
              <a:t>10:00</a:t>
            </a:r>
            <a:r>
              <a:rPr lang="ja-JP" altLang="en-US" sz="900" dirty="0">
                <a:solidFill>
                  <a:srgbClr val="002060"/>
                </a:solidFill>
                <a:latin typeface="メイリオ" panose="020B0604030504040204" pitchFamily="50" charset="-128"/>
                <a:ea typeface="メイリオ" panose="020B0604030504040204" pitchFamily="50" charset="-128"/>
              </a:rPr>
              <a:t>～</a:t>
            </a:r>
            <a:r>
              <a:rPr lang="en-US" altLang="ja-JP" sz="900" dirty="0">
                <a:solidFill>
                  <a:srgbClr val="002060"/>
                </a:solidFill>
                <a:latin typeface="メイリオ" panose="020B0604030504040204" pitchFamily="50" charset="-128"/>
                <a:ea typeface="メイリオ" panose="020B0604030504040204" pitchFamily="50" charset="-128"/>
              </a:rPr>
              <a:t>18:00</a:t>
            </a:r>
          </a:p>
          <a:p>
            <a:r>
              <a:rPr lang="en-US" altLang="ja-JP" sz="900" dirty="0">
                <a:solidFill>
                  <a:srgbClr val="002060"/>
                </a:solidFill>
                <a:latin typeface="メイリオ" panose="020B0604030504040204" pitchFamily="50" charset="-128"/>
                <a:ea typeface="メイリオ" panose="020B0604030504040204" pitchFamily="50" charset="-128"/>
              </a:rPr>
              <a:t>【</a:t>
            </a:r>
            <a:r>
              <a:rPr lang="ja-JP" altLang="en-US" sz="900" dirty="0">
                <a:solidFill>
                  <a:srgbClr val="002060"/>
                </a:solidFill>
                <a:latin typeface="メイリオ" panose="020B0604030504040204" pitchFamily="50" charset="-128"/>
                <a:ea typeface="メイリオ" panose="020B0604030504040204" pitchFamily="50" charset="-128"/>
              </a:rPr>
              <a:t>定休日</a:t>
            </a:r>
            <a:r>
              <a:rPr lang="en-US" altLang="ja-JP" sz="900" dirty="0">
                <a:solidFill>
                  <a:srgbClr val="002060"/>
                </a:solidFill>
                <a:latin typeface="メイリオ" panose="020B0604030504040204" pitchFamily="50" charset="-128"/>
                <a:ea typeface="メイリオ" panose="020B0604030504040204" pitchFamily="50" charset="-128"/>
              </a:rPr>
              <a:t>】</a:t>
            </a:r>
            <a:r>
              <a:rPr lang="ja-JP" altLang="en-US" sz="900" dirty="0">
                <a:solidFill>
                  <a:srgbClr val="002060"/>
                </a:solidFill>
                <a:latin typeface="メイリオ" panose="020B0604030504040204" pitchFamily="50" charset="-128"/>
                <a:ea typeface="メイリオ" panose="020B0604030504040204" pitchFamily="50" charset="-128"/>
              </a:rPr>
              <a:t>月曜・祝日休み（祝日が土、日の場合は受付いたします）</a:t>
            </a:r>
          </a:p>
        </p:txBody>
      </p:sp>
      <p:grpSp>
        <p:nvGrpSpPr>
          <p:cNvPr id="12" name="グループ化 11"/>
          <p:cNvGrpSpPr/>
          <p:nvPr/>
        </p:nvGrpSpPr>
        <p:grpSpPr>
          <a:xfrm>
            <a:off x="4997041" y="6079867"/>
            <a:ext cx="1847751" cy="2473533"/>
            <a:chOff x="4968495" y="6238809"/>
            <a:chExt cx="1847751" cy="2473533"/>
          </a:xfrm>
        </p:grpSpPr>
        <p:sp>
          <p:nvSpPr>
            <p:cNvPr id="20" name="正方形/長方形 19"/>
            <p:cNvSpPr/>
            <p:nvPr/>
          </p:nvSpPr>
          <p:spPr>
            <a:xfrm>
              <a:off x="5084664" y="6238809"/>
              <a:ext cx="1620440" cy="247353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テキスト ボックス 21"/>
            <p:cNvSpPr txBox="1"/>
            <p:nvPr/>
          </p:nvSpPr>
          <p:spPr>
            <a:xfrm>
              <a:off x="5085184" y="6377492"/>
              <a:ext cx="1656184" cy="276999"/>
            </a:xfrm>
            <a:prstGeom prst="rect">
              <a:avLst/>
            </a:prstGeom>
            <a:noFill/>
          </p:spPr>
          <p:txBody>
            <a:bodyPr wrap="square" rtlCol="0">
              <a:spAutoFit/>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大阪大学問合せ先</a:t>
              </a:r>
            </a:p>
          </p:txBody>
        </p:sp>
        <p:sp>
          <p:nvSpPr>
            <p:cNvPr id="23" name="テキスト ボックス 22"/>
            <p:cNvSpPr txBox="1"/>
            <p:nvPr/>
          </p:nvSpPr>
          <p:spPr>
            <a:xfrm>
              <a:off x="5120928" y="6617895"/>
              <a:ext cx="1563634" cy="507831"/>
            </a:xfrm>
            <a:prstGeom prst="rect">
              <a:avLst/>
            </a:prstGeom>
            <a:noFill/>
          </p:spPr>
          <p:txBody>
            <a:bodyPr wrap="square" rtlCol="0">
              <a:spAutoFit/>
            </a:bodyPr>
            <a:lstStyle/>
            <a:p>
              <a:r>
                <a:rPr lang="ja-JP" altLang="en-US" sz="900" dirty="0">
                  <a:solidFill>
                    <a:schemeClr val="bg1"/>
                  </a:solidFill>
                </a:rPr>
                <a:t>人文学</a:t>
              </a:r>
              <a:r>
                <a:rPr kumimoji="1" lang="ja-JP" altLang="en-US" sz="900" dirty="0">
                  <a:solidFill>
                    <a:schemeClr val="bg1"/>
                  </a:solidFill>
                </a:rPr>
                <a:t>研究科箕面事務部</a:t>
              </a:r>
              <a:endParaRPr kumimoji="1" lang="en-US" altLang="ja-JP" sz="900" dirty="0">
                <a:solidFill>
                  <a:schemeClr val="bg1"/>
                </a:solidFill>
              </a:endParaRPr>
            </a:p>
            <a:p>
              <a:r>
                <a:rPr kumimoji="1" lang="ja-JP" altLang="en-US" sz="900" dirty="0">
                  <a:solidFill>
                    <a:schemeClr val="bg1"/>
                  </a:solidFill>
                </a:rPr>
                <a:t>マルチリンガル・エキスパート養成プログラム</a:t>
              </a:r>
              <a:r>
                <a:rPr kumimoji="1" lang="en-US" altLang="ja-JP" sz="900" dirty="0">
                  <a:solidFill>
                    <a:schemeClr val="bg1"/>
                  </a:solidFill>
                </a:rPr>
                <a:t>(MLE)</a:t>
              </a:r>
              <a:endParaRPr kumimoji="1" lang="ja-JP" altLang="en-US" sz="900" dirty="0">
                <a:solidFill>
                  <a:schemeClr val="bg1"/>
                </a:solidFill>
              </a:endParaRPr>
            </a:p>
          </p:txBody>
        </p:sp>
        <p:sp>
          <p:nvSpPr>
            <p:cNvPr id="24" name="テキスト ボックス 23"/>
            <p:cNvSpPr txBox="1"/>
            <p:nvPr/>
          </p:nvSpPr>
          <p:spPr>
            <a:xfrm>
              <a:off x="4968495" y="7253351"/>
              <a:ext cx="1800200" cy="246221"/>
            </a:xfrm>
            <a:prstGeom prst="rect">
              <a:avLst/>
            </a:prstGeom>
            <a:noFill/>
          </p:spPr>
          <p:txBody>
            <a:bodyPr wrap="square" rtlCol="0">
              <a:spAutoFit/>
            </a:bodyPr>
            <a:lstStyle/>
            <a:p>
              <a:pPr algn="ctr"/>
              <a:r>
                <a:rPr kumimoji="1" lang="ja-JP" altLang="en-US" sz="1000" dirty="0">
                  <a:solidFill>
                    <a:srgbClr val="FFFF00"/>
                  </a:solidFill>
                </a:rPr>
                <a:t>👇</a:t>
              </a:r>
              <a:r>
                <a:rPr kumimoji="1" lang="en-US" altLang="ja-JP" sz="1000" dirty="0">
                  <a:solidFill>
                    <a:srgbClr val="FFFF00"/>
                  </a:solidFill>
                </a:rPr>
                <a:t>MLE</a:t>
              </a:r>
              <a:r>
                <a:rPr kumimoji="1" lang="ja-JP" altLang="en-US" sz="1000" dirty="0">
                  <a:solidFill>
                    <a:srgbClr val="FFFF00"/>
                  </a:solidFill>
                </a:rPr>
                <a:t>メール</a:t>
              </a:r>
              <a:r>
                <a:rPr kumimoji="1" lang="en-US" altLang="ja-JP" sz="1000" dirty="0">
                  <a:solidFill>
                    <a:srgbClr val="FFFF00"/>
                  </a:solidFill>
                </a:rPr>
                <a:t>QR</a:t>
              </a:r>
              <a:r>
                <a:rPr kumimoji="1" lang="ja-JP" altLang="en-US" sz="1000" dirty="0">
                  <a:solidFill>
                    <a:srgbClr val="FFFF00"/>
                  </a:solidFill>
                </a:rPr>
                <a:t>コード👇</a:t>
              </a:r>
            </a:p>
          </p:txBody>
        </p:sp>
        <p:sp>
          <p:nvSpPr>
            <p:cNvPr id="5" name="テキスト ボックス 4">
              <a:extLst>
                <a:ext uri="{FF2B5EF4-FFF2-40B4-BE49-F238E27FC236}">
                  <a16:creationId xmlns:a16="http://schemas.microsoft.com/office/drawing/2014/main" id="{D941FC27-07F0-448A-8FC4-6C7C24EE8BEB}"/>
                </a:ext>
              </a:extLst>
            </p:cNvPr>
            <p:cNvSpPr txBox="1"/>
            <p:nvPr/>
          </p:nvSpPr>
          <p:spPr>
            <a:xfrm>
              <a:off x="4998120" y="8347441"/>
              <a:ext cx="1818126" cy="215444"/>
            </a:xfrm>
            <a:prstGeom prst="rect">
              <a:avLst/>
            </a:prstGeom>
            <a:noFill/>
          </p:spPr>
          <p:txBody>
            <a:bodyPr wrap="none" rtlCol="0">
              <a:spAutoFit/>
            </a:bodyPr>
            <a:lstStyle/>
            <a:p>
              <a:r>
                <a:rPr kumimoji="1" lang="en-US" altLang="ja-JP" sz="800" b="1" u="sng" dirty="0">
                  <a:solidFill>
                    <a:schemeClr val="bg1"/>
                  </a:solidFill>
                </a:rPr>
                <a:t>multilingual@office.osaka-u.ac.jp</a:t>
              </a:r>
              <a:endParaRPr kumimoji="1" lang="ja-JP" altLang="en-US" sz="800" b="1" u="sng" dirty="0">
                <a:solidFill>
                  <a:schemeClr val="bg1"/>
                </a:solidFill>
              </a:endParaRPr>
            </a:p>
          </p:txBody>
        </p:sp>
      </p:grpSp>
      <p:grpSp>
        <p:nvGrpSpPr>
          <p:cNvPr id="4" name="グループ化 3"/>
          <p:cNvGrpSpPr/>
          <p:nvPr/>
        </p:nvGrpSpPr>
        <p:grpSpPr>
          <a:xfrm>
            <a:off x="1394992" y="2319667"/>
            <a:ext cx="4986336" cy="1284434"/>
            <a:chOff x="1215304" y="2319667"/>
            <a:chExt cx="4986336" cy="1284434"/>
          </a:xfrm>
        </p:grpSpPr>
        <p:sp>
          <p:nvSpPr>
            <p:cNvPr id="38" name="正方形/長方形 37"/>
            <p:cNvSpPr/>
            <p:nvPr/>
          </p:nvSpPr>
          <p:spPr>
            <a:xfrm>
              <a:off x="3604788" y="2319667"/>
              <a:ext cx="2340000" cy="1260000"/>
            </a:xfrm>
            <a:prstGeom prst="rect">
              <a:avLst/>
            </a:prstGeom>
            <a:solidFill>
              <a:srgbClr val="3AD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219868" y="2319667"/>
              <a:ext cx="2340000" cy="1260000"/>
            </a:xfrm>
            <a:prstGeom prst="rect">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1330804" y="2340947"/>
              <a:ext cx="792088" cy="307777"/>
            </a:xfrm>
            <a:prstGeom prst="rect">
              <a:avLst/>
            </a:prstGeom>
            <a:noFill/>
          </p:spPr>
          <p:txBody>
            <a:bodyPr wrap="square" rtlCol="0">
              <a:spAutoFit/>
            </a:bodyPr>
            <a:lstStyle/>
            <a:p>
              <a:r>
                <a:rPr kumimoji="1" lang="ja-JP" altLang="en-US" sz="1400" b="1" dirty="0">
                  <a:solidFill>
                    <a:schemeClr val="tx2">
                      <a:lumMod val="50000"/>
                    </a:schemeClr>
                  </a:solidFill>
                  <a:latin typeface="メイリオ" panose="020B0604030504040204" pitchFamily="50" charset="-128"/>
                  <a:ea typeface="メイリオ" panose="020B0604030504040204" pitchFamily="50" charset="-128"/>
                </a:rPr>
                <a:t>初級</a:t>
              </a:r>
            </a:p>
          </p:txBody>
        </p:sp>
        <p:sp>
          <p:nvSpPr>
            <p:cNvPr id="41" name="テキスト ボックス 40"/>
            <p:cNvSpPr txBox="1"/>
            <p:nvPr/>
          </p:nvSpPr>
          <p:spPr>
            <a:xfrm>
              <a:off x="3676796" y="2340947"/>
              <a:ext cx="792088" cy="307777"/>
            </a:xfrm>
            <a:prstGeom prst="rect">
              <a:avLst/>
            </a:prstGeom>
            <a:noFill/>
          </p:spPr>
          <p:txBody>
            <a:bodyPr wrap="square" rtlCol="0">
              <a:spAutoFit/>
            </a:bodyPr>
            <a:lstStyle/>
            <a:p>
              <a:r>
                <a:rPr lang="ja-JP" altLang="en-US" sz="1400" b="1" dirty="0">
                  <a:solidFill>
                    <a:schemeClr val="tx2">
                      <a:lumMod val="50000"/>
                    </a:schemeClr>
                  </a:solidFill>
                  <a:latin typeface="メイリオ" panose="020B0604030504040204" pitchFamily="50" charset="-128"/>
                  <a:ea typeface="メイリオ" panose="020B0604030504040204" pitchFamily="50" charset="-128"/>
                </a:rPr>
                <a:t>中</a:t>
              </a:r>
              <a:r>
                <a:rPr kumimoji="1" lang="ja-JP" altLang="en-US" sz="1400" b="1" dirty="0">
                  <a:solidFill>
                    <a:schemeClr val="tx2">
                      <a:lumMod val="50000"/>
                    </a:schemeClr>
                  </a:solidFill>
                  <a:latin typeface="メイリオ" panose="020B0604030504040204" pitchFamily="50" charset="-128"/>
                  <a:ea typeface="メイリオ" panose="020B0604030504040204" pitchFamily="50" charset="-128"/>
                </a:rPr>
                <a:t>級</a:t>
              </a:r>
            </a:p>
          </p:txBody>
        </p:sp>
        <p:sp>
          <p:nvSpPr>
            <p:cNvPr id="42" name="テキスト ボックス 41"/>
            <p:cNvSpPr txBox="1"/>
            <p:nvPr/>
          </p:nvSpPr>
          <p:spPr>
            <a:xfrm>
              <a:off x="1215304" y="3265547"/>
              <a:ext cx="2448272" cy="338554"/>
            </a:xfrm>
            <a:prstGeom prst="rect">
              <a:avLst/>
            </a:prstGeom>
            <a:noFill/>
          </p:spPr>
          <p:txBody>
            <a:bodyPr wrap="square" rtlCol="0">
              <a:spAutoFit/>
            </a:bodyPr>
            <a:lstStyle/>
            <a:p>
              <a:r>
                <a:rPr lang="en-US" altLang="ja-JP" sz="800" dirty="0">
                  <a:latin typeface="メイリオ" panose="020B0604030504040204" pitchFamily="50" charset="-128"/>
                  <a:ea typeface="メイリオ" panose="020B0604030504040204" pitchFamily="50" charset="-128"/>
                  <a:hlinkClick r:id="rId3"/>
                </a:rPr>
                <a:t>https://forms.gle/VjMqtmtJ7u6PYibr9</a:t>
              </a:r>
              <a:endParaRPr lang="en-US" altLang="ja-JP" sz="800" dirty="0">
                <a:latin typeface="メイリオ" panose="020B0604030504040204" pitchFamily="50" charset="-128"/>
                <a:ea typeface="メイリオ" panose="020B0604030504040204" pitchFamily="50" charset="-128"/>
              </a:endParaRPr>
            </a:p>
            <a:p>
              <a:endParaRPr kumimoji="1" lang="ja-JP" altLang="en-US" sz="8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609352" y="3265547"/>
              <a:ext cx="2592288" cy="338554"/>
            </a:xfrm>
            <a:prstGeom prst="rect">
              <a:avLst/>
            </a:prstGeom>
            <a:noFill/>
          </p:spPr>
          <p:txBody>
            <a:bodyPr wrap="square" rtlCol="0">
              <a:spAutoFit/>
            </a:bodyPr>
            <a:lstStyle/>
            <a:p>
              <a:r>
                <a:rPr lang="en-US" altLang="ja-JP" sz="800" dirty="0">
                  <a:latin typeface="メイリオ" panose="020B0604030504040204" pitchFamily="50" charset="-128"/>
                  <a:ea typeface="メイリオ" panose="020B0604030504040204" pitchFamily="50" charset="-128"/>
                  <a:hlinkClick r:id="rId4"/>
                </a:rPr>
                <a:t>https://forms.gle/TAmi4xNC885candY7</a:t>
              </a:r>
              <a:endParaRPr lang="en-US" altLang="ja-JP" sz="800" dirty="0">
                <a:latin typeface="メイリオ" panose="020B0604030504040204" pitchFamily="50" charset="-128"/>
                <a:ea typeface="メイリオ" panose="020B0604030504040204" pitchFamily="50" charset="-128"/>
              </a:endParaRPr>
            </a:p>
            <a:p>
              <a:endParaRPr kumimoji="1" lang="ja-JP" altLang="en-US" sz="800" dirty="0">
                <a:latin typeface="メイリオ" panose="020B0604030504040204" pitchFamily="50" charset="-128"/>
                <a:ea typeface="メイリオ" panose="020B0604030504040204" pitchFamily="50" charset="-128"/>
              </a:endParaRPr>
            </a:p>
          </p:txBody>
        </p:sp>
        <p:pic>
          <p:nvPicPr>
            <p:cNvPr id="44" name="Picture 2" descr="C:\Users\Fujimi Uchiyama\Desktop\初級.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71745" y="2395349"/>
              <a:ext cx="836245" cy="836245"/>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3" descr="C:\Users\Fujimi Uchiyama\Desktop\中級.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10903" y="2395349"/>
              <a:ext cx="828000" cy="828000"/>
            </a:xfrm>
            <a:prstGeom prst="rect">
              <a:avLst/>
            </a:prstGeom>
            <a:noFill/>
            <a:extLst>
              <a:ext uri="{909E8E84-426E-40DD-AFC4-6F175D3DCCD1}">
                <a14:hiddenFill xmlns:a14="http://schemas.microsoft.com/office/drawing/2010/main">
                  <a:solidFill>
                    <a:srgbClr val="FFFFFF"/>
                  </a:solidFill>
                </a14:hiddenFill>
              </a:ext>
            </a:extLst>
          </p:spPr>
        </p:pic>
      </p:grpSp>
      <p:pic>
        <p:nvPicPr>
          <p:cNvPr id="50" name="図 49"/>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8680" y="8771054"/>
            <a:ext cx="1078490" cy="1078490"/>
          </a:xfrm>
          <a:prstGeom prst="rect">
            <a:avLst/>
          </a:prstGeom>
          <a:noFill/>
          <a:ln>
            <a:noFill/>
          </a:ln>
        </p:spPr>
      </p:pic>
      <p:grpSp>
        <p:nvGrpSpPr>
          <p:cNvPr id="10" name="グループ化 9"/>
          <p:cNvGrpSpPr/>
          <p:nvPr/>
        </p:nvGrpSpPr>
        <p:grpSpPr>
          <a:xfrm>
            <a:off x="144001" y="5963545"/>
            <a:ext cx="4810476" cy="2661863"/>
            <a:chOff x="144001" y="5817096"/>
            <a:chExt cx="4810476" cy="2661863"/>
          </a:xfrm>
        </p:grpSpPr>
        <p:pic>
          <p:nvPicPr>
            <p:cNvPr id="47" name="Picture 2" descr="John Gran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88858" y="6477639"/>
              <a:ext cx="1216246" cy="1621660"/>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
          <p:nvSpPr>
            <p:cNvPr id="48" name="テキスト ボックス 47"/>
            <p:cNvSpPr txBox="1"/>
            <p:nvPr/>
          </p:nvSpPr>
          <p:spPr>
            <a:xfrm>
              <a:off x="186091" y="6001357"/>
              <a:ext cx="3126261" cy="307777"/>
            </a:xfrm>
            <a:prstGeom prst="rect">
              <a:avLst/>
            </a:prstGeom>
            <a:noFill/>
          </p:spPr>
          <p:txBody>
            <a:bodyPr wrap="square" rtlCol="0">
              <a:spAutoFit/>
            </a:bodyPr>
            <a:lstStyle/>
            <a:p>
              <a:pPr marL="342900" indent="-342900">
                <a:buFont typeface="Wingdings" panose="05000000000000000000" pitchFamily="2" charset="2"/>
                <a:buChar char="n"/>
              </a:pPr>
              <a:r>
                <a:rPr kumimoji="1" lang="ja-JP" altLang="en-US" sz="1400" b="1" dirty="0">
                  <a:solidFill>
                    <a:srgbClr val="002060"/>
                  </a:solidFill>
                  <a:latin typeface="メイリオ" panose="020B0604030504040204" pitchFamily="50" charset="-128"/>
                  <a:ea typeface="メイリオ" panose="020B0604030504040204" pitchFamily="50" charset="-128"/>
                </a:rPr>
                <a:t>担当講師：</a:t>
              </a:r>
              <a:r>
                <a:rPr lang="en-US" altLang="ja-JP" sz="1400" b="1" dirty="0">
                  <a:solidFill>
                    <a:srgbClr val="002060"/>
                  </a:solidFill>
                  <a:latin typeface="メイリオ" panose="020B0604030504040204" pitchFamily="50" charset="-128"/>
                  <a:ea typeface="メイリオ" panose="020B0604030504040204" pitchFamily="50" charset="-128"/>
                </a:rPr>
                <a:t>John Grant</a:t>
              </a:r>
              <a:endParaRPr kumimoji="1" lang="ja-JP" altLang="en-US" sz="1400" b="1" dirty="0">
                <a:solidFill>
                  <a:srgbClr val="002060"/>
                </a:solidFill>
                <a:latin typeface="メイリオ" panose="020B0604030504040204" pitchFamily="50" charset="-128"/>
                <a:ea typeface="メイリオ" panose="020B0604030504040204" pitchFamily="50" charset="-128"/>
              </a:endParaRPr>
            </a:p>
          </p:txBody>
        </p:sp>
        <p:sp>
          <p:nvSpPr>
            <p:cNvPr id="49" name="テキスト ボックス 48"/>
            <p:cNvSpPr txBox="1"/>
            <p:nvPr/>
          </p:nvSpPr>
          <p:spPr>
            <a:xfrm>
              <a:off x="261069" y="6309134"/>
              <a:ext cx="3478487" cy="2169825"/>
            </a:xfrm>
            <a:prstGeom prst="rect">
              <a:avLst/>
            </a:prstGeom>
            <a:noFill/>
          </p:spPr>
          <p:txBody>
            <a:bodyPr wrap="square" rtlCol="0">
              <a:spAutoFit/>
            </a:bodyPr>
            <a:lstStyle/>
            <a:p>
              <a:pPr>
                <a:lnSpc>
                  <a:spcPct val="150000"/>
                </a:lnSpc>
              </a:pPr>
              <a:r>
                <a:rPr lang="ja-JP" altLang="ja-JP" sz="900" dirty="0">
                  <a:latin typeface="メイリオ" panose="020B0604030504040204" pitchFamily="50" charset="-128"/>
                  <a:ea typeface="メイリオ" panose="020B0604030504040204" pitchFamily="50" charset="-128"/>
                </a:rPr>
                <a:t>大学卒業後、チェコにて語学学校設立に携わる。その後、スペインのバルセロナで</a:t>
              </a:r>
              <a:r>
                <a:rPr lang="en-US" altLang="ja-JP" sz="900" dirty="0">
                  <a:latin typeface="メイリオ" panose="020B0604030504040204" pitchFamily="50" charset="-128"/>
                  <a:ea typeface="メイリオ" panose="020B0604030504040204" pitchFamily="50" charset="-128"/>
                </a:rPr>
                <a:t>TESOL</a:t>
              </a:r>
              <a:r>
                <a:rPr lang="ja-JP" altLang="ja-JP" sz="900" dirty="0">
                  <a:latin typeface="メイリオ" panose="020B0604030504040204" pitchFamily="50" charset="-128"/>
                  <a:ea typeface="メイリオ" panose="020B0604030504040204" pitchFamily="50" charset="-128"/>
                </a:rPr>
                <a:t>の資格を取得。来日後はブリティッシュ・カウンシルにて勤務する傍ら、</a:t>
              </a:r>
              <a:r>
                <a:rPr lang="en-US" altLang="ja-JP" sz="900" dirty="0">
                  <a:latin typeface="メイリオ" panose="020B0604030504040204" pitchFamily="50" charset="-128"/>
                  <a:ea typeface="メイリオ" panose="020B0604030504040204" pitchFamily="50" charset="-128"/>
                </a:rPr>
                <a:t>Educational Management</a:t>
              </a:r>
              <a:r>
                <a:rPr lang="ja-JP" altLang="ja-JP" sz="900" dirty="0">
                  <a:latin typeface="メイリオ" panose="020B0604030504040204" pitchFamily="50" charset="-128"/>
                  <a:ea typeface="メイリオ" panose="020B0604030504040204" pitchFamily="50" charset="-128"/>
                </a:rPr>
                <a:t>の修士号も取得した。日本では、東京や名古屋の主要大学で講師経験をもち、通常の英語クラスの他、プレゼンテーションクラスやディスカッションクラス、講師育成のためのクラス等、幅広い分野で指導経験がある。アゴス・ジャパンでは、</a:t>
              </a:r>
              <a:r>
                <a:rPr lang="en-US" altLang="ja-JP" sz="900" dirty="0">
                  <a:latin typeface="メイリオ" panose="020B0604030504040204" pitchFamily="50" charset="-128"/>
                  <a:ea typeface="メイリオ" panose="020B0604030504040204" pitchFamily="50" charset="-128"/>
                </a:rPr>
                <a:t>TOEFL/IELTS</a:t>
              </a:r>
              <a:r>
                <a:rPr lang="ja-JP" altLang="ja-JP" sz="900" dirty="0">
                  <a:latin typeface="メイリオ" panose="020B0604030504040204" pitchFamily="50" charset="-128"/>
                  <a:ea typeface="メイリオ" panose="020B0604030504040204" pitchFamily="50" charset="-128"/>
                </a:rPr>
                <a:t>講座の教鞭をとる他、</a:t>
              </a:r>
              <a:r>
                <a:rPr lang="en-US" altLang="ja-JP" sz="900" dirty="0">
                  <a:latin typeface="メイリオ" panose="020B0604030504040204" pitchFamily="50" charset="-128"/>
                  <a:ea typeface="メイリオ" panose="020B0604030504040204" pitchFamily="50" charset="-128"/>
                </a:rPr>
                <a:t>2019</a:t>
              </a:r>
              <a:r>
                <a:rPr lang="ja-JP" altLang="ja-JP" sz="900" dirty="0">
                  <a:latin typeface="メイリオ" panose="020B0604030504040204" pitchFamily="50" charset="-128"/>
                  <a:ea typeface="メイリオ" panose="020B0604030504040204" pitchFamily="50" charset="-128"/>
                </a:rPr>
                <a:t>年春に出版した</a:t>
              </a:r>
              <a:r>
                <a:rPr lang="en-US" altLang="ja-JP" sz="900" dirty="0">
                  <a:latin typeface="メイリオ" panose="020B0604030504040204" pitchFamily="50" charset="-128"/>
                  <a:ea typeface="メイリオ" panose="020B0604030504040204" pitchFamily="50" charset="-128"/>
                </a:rPr>
                <a:t>IELTS</a:t>
              </a:r>
              <a:r>
                <a:rPr lang="ja-JP" altLang="ja-JP" sz="900" dirty="0">
                  <a:latin typeface="メイリオ" panose="020B0604030504040204" pitchFamily="50" charset="-128"/>
                  <a:ea typeface="メイリオ" panose="020B0604030504040204" pitchFamily="50" charset="-128"/>
                </a:rPr>
                <a:t>対策用の単語演習本の執筆も手掛ける。</a:t>
              </a:r>
              <a:r>
                <a:rPr lang="en-US" altLang="ja-JP" sz="900" dirty="0">
                  <a:latin typeface="メイリオ" panose="020B0604030504040204" pitchFamily="50" charset="-128"/>
                  <a:ea typeface="メイリオ" panose="020B0604030504040204" pitchFamily="50" charset="-128"/>
                </a:rPr>
                <a:t>2020</a:t>
              </a:r>
              <a:r>
                <a:rPr lang="ja-JP" altLang="ja-JP" sz="900" dirty="0">
                  <a:latin typeface="メイリオ" panose="020B0604030504040204" pitchFamily="50" charset="-128"/>
                  <a:ea typeface="メイリオ" panose="020B0604030504040204" pitchFamily="50" charset="-128"/>
                </a:rPr>
                <a:t>年度より当講座を担当。</a:t>
              </a:r>
              <a:endParaRPr kumimoji="1" lang="ja-JP" altLang="en-US" sz="900" dirty="0">
                <a:latin typeface="メイリオ" panose="020B0604030504040204" pitchFamily="50" charset="-128"/>
                <a:ea typeface="メイリオ" panose="020B0604030504040204" pitchFamily="50" charset="-128"/>
              </a:endParaRPr>
            </a:p>
          </p:txBody>
        </p:sp>
        <p:sp>
          <p:nvSpPr>
            <p:cNvPr id="9" name="角丸四角形 8"/>
            <p:cNvSpPr/>
            <p:nvPr/>
          </p:nvSpPr>
          <p:spPr>
            <a:xfrm>
              <a:off x="144001" y="5817096"/>
              <a:ext cx="4810476" cy="2661863"/>
            </a:xfrm>
            <a:prstGeom prst="roundRect">
              <a:avLst>
                <a:gd name="adj" fmla="val 9113"/>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4" name="直線コネクタ 13"/>
          <p:cNvCxnSpPr/>
          <p:nvPr/>
        </p:nvCxnSpPr>
        <p:spPr>
          <a:xfrm>
            <a:off x="0" y="8771054"/>
            <a:ext cx="6833075"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 name="図 1" descr="QR コード&#10;&#10;自動的に生成された説明">
            <a:extLst>
              <a:ext uri="{FF2B5EF4-FFF2-40B4-BE49-F238E27FC236}">
                <a16:creationId xmlns:a16="http://schemas.microsoft.com/office/drawing/2014/main" id="{B853592F-B731-6C6D-0360-06DD883CD42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522012" y="7381370"/>
            <a:ext cx="839620" cy="839620"/>
          </a:xfrm>
          <a:prstGeom prst="rect">
            <a:avLst/>
          </a:prstGeom>
        </p:spPr>
      </p:pic>
    </p:spTree>
    <p:extLst>
      <p:ext uri="{BB962C8B-B14F-4D97-AF65-F5344CB8AC3E}">
        <p14:creationId xmlns:p14="http://schemas.microsoft.com/office/powerpoint/2010/main" val="27915387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3251</TotalTime>
  <Words>837</Words>
  <Application>Microsoft Office PowerPoint</Application>
  <PresentationFormat>A4 210 x 297 mm</PresentationFormat>
  <Paragraphs>88</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メイリオ</vt:lpstr>
      <vt:lpstr>Arial</vt:lpstr>
      <vt:lpstr>Calibri</vt:lpstr>
      <vt:lpstr>Wingdings</vt:lpstr>
      <vt:lpstr>Office ​​テーマ</vt:lpstr>
      <vt:lpstr>PowerPoint プレゼンテーション</vt:lpstr>
      <vt:lpstr>PowerPoint プレゼンテーション</vt:lpstr>
    </vt:vector>
  </TitlesOfParts>
  <Company>TPRJ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masaakisemba</dc:creator>
  <cp:lastModifiedBy>田所 朱莉</cp:lastModifiedBy>
  <cp:revision>295</cp:revision>
  <cp:lastPrinted>2022-07-04T04:52:31Z</cp:lastPrinted>
  <dcterms:created xsi:type="dcterms:W3CDTF">2007-04-29T02:30:52Z</dcterms:created>
  <dcterms:modified xsi:type="dcterms:W3CDTF">2023-06-22T04:15:44Z</dcterms:modified>
</cp:coreProperties>
</file>